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3"/>
  </p:notesMasterIdLst>
  <p:sldIdLst>
    <p:sldId id="256" r:id="rId2"/>
    <p:sldId id="264" r:id="rId3"/>
    <p:sldId id="265" r:id="rId4"/>
    <p:sldId id="262" r:id="rId5"/>
    <p:sldId id="266" r:id="rId6"/>
    <p:sldId id="258" r:id="rId7"/>
    <p:sldId id="263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3" r:id="rId24"/>
    <p:sldId id="284" r:id="rId25"/>
    <p:sldId id="285" r:id="rId26"/>
    <p:sldId id="288" r:id="rId27"/>
    <p:sldId id="289" r:id="rId28"/>
    <p:sldId id="286" r:id="rId29"/>
    <p:sldId id="287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300" r:id="rId40"/>
    <p:sldId id="299" r:id="rId41"/>
    <p:sldId id="301" r:id="rId42"/>
    <p:sldId id="302" r:id="rId43"/>
    <p:sldId id="303" r:id="rId44"/>
    <p:sldId id="304" r:id="rId45"/>
    <p:sldId id="306" r:id="rId46"/>
    <p:sldId id="307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260" r:id="rId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8B00"/>
    <a:srgbClr val="FFFFFF"/>
    <a:srgbClr val="0043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B2DCA4-9439-A131-55B0-F1C322AEF153}" v="757" dt="2021-08-01T22:52:28.979"/>
    <p1510:client id="{36E61940-06E6-A802-C471-4B40CC0EB8A9}" v="5" dt="2021-08-12T13:41:36.105"/>
    <p1510:client id="{39462094-9CA0-0E2B-D473-BC0F4C3D5A6F}" v="2" dt="2021-08-03T16:18:55.887"/>
    <p1510:client id="{45F1FE25-C0E8-A0AD-EDD2-9AA784B8C1C1}" v="3766" dt="2021-08-09T05:49:17.429"/>
    <p1510:client id="{6626D404-6D94-D374-6D69-8F0BC5201D64}" v="2383" dt="2021-08-02T06:01:33.283"/>
    <p1510:client id="{7F028EA2-2C11-F37A-BEAA-B0EEE3B9A853}" v="199" dt="2021-08-08T19:53:46.993"/>
    <p1510:client id="{801386C8-B156-CF4C-5003-2BA4671036A4}" v="5" dt="2021-08-02T16:26:42.362"/>
    <p1510:client id="{86DBDCBE-6B40-C37A-E78A-A51B9D46FF8F}" v="854" dt="2021-08-06T03:33:43.784"/>
    <p1510:client id="{8C1E4298-334B-FE02-40AD-81A861B91492}" v="155" dt="2021-08-10T16:18:54.846"/>
    <p1510:client id="{A658A976-A92C-E8D8-04C8-0438EC8C0413}" v="1074" dt="2021-08-03T04:24:57.559"/>
    <p1510:client id="{B4CEB739-65A6-7EBA-82BC-EA74B557064B}" v="781" dt="2021-08-02T03:44:11.748"/>
    <p1510:client id="{C944309D-A417-2EE9-FF54-D6569F18E54D}" v="4320" dt="2021-08-03T07:15:06.100"/>
    <p1510:client id="{E42F6209-3621-EBA7-9BAE-A57E236AC1B3}" v="1874" dt="2021-08-05T02:46:13.8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F0AA79-4FCC-074F-85E0-CEE218925B64}" type="datetimeFigureOut">
              <a:rPr lang="pt-BR" smtClean="0"/>
              <a:t>13/08/2021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12006-13B0-9343-974D-D1B6F7856F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6336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1651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2515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13/08/2021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6649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13/08/2021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7963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13/08/2021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2573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13/08/2021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3306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13/08/2021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4694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13/08/2021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485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13/08/2021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4753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13/08/2021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3981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13/08/2021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0613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13/08/2021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644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13/08/2021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4564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344B4-9850-F84E-AF53-CD3E9423C711}" type="datetimeFigureOut">
              <a:rPr lang="pt-BR" smtClean="0"/>
              <a:t>13/08/2021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D5177-FEBC-BE45-ABC7-E7850195C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487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FBF7E0-80B7-554A-B9CB-C075A8F357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351048"/>
            <a:ext cx="7772400" cy="1223963"/>
          </a:xfrm>
        </p:spPr>
        <p:txBody>
          <a:bodyPr>
            <a:normAutofit/>
          </a:bodyPr>
          <a:lstStyle/>
          <a:p>
            <a:r>
              <a:rPr lang="pt-BR" sz="7200" b="1">
                <a:solidFill>
                  <a:srgbClr val="ED8B00"/>
                </a:solidFill>
                <a:latin typeface="+mn-lt"/>
                <a:cs typeface="Calibri"/>
              </a:rPr>
              <a:t>Banco de Dados</a:t>
            </a:r>
            <a:endParaRPr lang="pt-BR" sz="7200" b="1">
              <a:solidFill>
                <a:srgbClr val="ED8B00"/>
              </a:solidFill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551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MER</a:t>
            </a:r>
            <a:endParaRPr lang="pt-BR" b="1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Relacionamentos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2D27570-BA3C-E244-8A39-73DCFE01C98D}"/>
              </a:ext>
            </a:extLst>
          </p:cNvPr>
          <p:cNvSpPr txBox="1">
            <a:spLocks/>
          </p:cNvSpPr>
          <p:nvPr/>
        </p:nvSpPr>
        <p:spPr>
          <a:xfrm>
            <a:off x="796637" y="2119745"/>
            <a:ext cx="7557654" cy="41817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4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Relacionamento é a relação existente entre entidades, isto é a ligação lógica entre duas entidades que representa uma regra ou restrição de negócio, possibilitando entender como uma entidade se comporta em relação às demais.</a:t>
            </a:r>
          </a:p>
          <a:p>
            <a:pPr marL="0" indent="0" algn="just">
              <a:buNone/>
            </a:pPr>
            <a:r>
              <a:rPr lang="pt-BR" sz="24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Os relacionamentos normalmente são expressos em verbos que indicam uma ação:</a:t>
            </a:r>
          </a:p>
          <a:p>
            <a:pPr marL="342900" indent="-342900" algn="just"/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Usuário </a:t>
            </a:r>
            <a:r>
              <a:rPr lang="pt-BR" sz="2400" b="1">
                <a:solidFill>
                  <a:schemeClr val="bg2">
                    <a:lumMod val="75000"/>
                  </a:schemeClr>
                </a:solidFill>
                <a:cs typeface="Calibri"/>
              </a:rPr>
              <a:t>possui</a:t>
            </a:r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 um endereço.</a:t>
            </a:r>
          </a:p>
          <a:p>
            <a:pPr marL="342900" indent="-342900" algn="just"/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Professor </a:t>
            </a:r>
            <a:r>
              <a:rPr lang="pt-BR" sz="2400" b="1">
                <a:solidFill>
                  <a:schemeClr val="bg2">
                    <a:lumMod val="75000"/>
                  </a:schemeClr>
                </a:solidFill>
                <a:cs typeface="Calibri"/>
              </a:rPr>
              <a:t>ministra </a:t>
            </a:r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uma matéria.</a:t>
            </a:r>
          </a:p>
          <a:p>
            <a:pPr marL="342900" indent="-342900" algn="just"/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Ator </a:t>
            </a:r>
            <a:r>
              <a:rPr lang="pt-BR" sz="2400" b="1">
                <a:solidFill>
                  <a:schemeClr val="bg2">
                    <a:lumMod val="75000"/>
                  </a:schemeClr>
                </a:solidFill>
                <a:cs typeface="Calibri"/>
              </a:rPr>
              <a:t>atua</a:t>
            </a:r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 em um filme.</a:t>
            </a:r>
          </a:p>
          <a:p>
            <a:pPr marL="0" indent="0" algn="just">
              <a:buNone/>
            </a:pPr>
            <a:endParaRPr lang="pt-BR" sz="240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214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MER</a:t>
            </a:r>
            <a:endParaRPr lang="pt-BR" b="1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Relacionamentos</a:t>
            </a: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2C3F238F-FB98-4F23-B56E-75FC2CD56D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74" t="35426" r="-128" b="26906"/>
          <a:stretch/>
        </p:blipFill>
        <p:spPr>
          <a:xfrm>
            <a:off x="1056012" y="5080354"/>
            <a:ext cx="6920445" cy="861631"/>
          </a:xfrm>
          <a:prstGeom prst="rect">
            <a:avLst/>
          </a:prstGeom>
        </p:spPr>
      </p:pic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65128A3D-4762-4C29-B32C-B0DE51A123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24" t="35160" r="-131" b="28767"/>
          <a:stretch/>
        </p:blipFill>
        <p:spPr>
          <a:xfrm>
            <a:off x="1015552" y="1954804"/>
            <a:ext cx="6920463" cy="800862"/>
          </a:xfrm>
          <a:prstGeom prst="rect">
            <a:avLst/>
          </a:prstGeom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67A2A9FB-CD8E-45DA-99BB-7BE1A32609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699" t="34236" r="-249" b="25652"/>
          <a:stretch/>
        </p:blipFill>
        <p:spPr>
          <a:xfrm>
            <a:off x="1056011" y="3429000"/>
            <a:ext cx="6929201" cy="92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81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MER</a:t>
            </a:r>
            <a:endParaRPr lang="pt-BR" b="1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Mapeamento de cardinalidade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2D27570-BA3C-E244-8A39-73DCFE01C98D}"/>
              </a:ext>
            </a:extLst>
          </p:cNvPr>
          <p:cNvSpPr txBox="1">
            <a:spLocks/>
          </p:cNvSpPr>
          <p:nvPr/>
        </p:nvSpPr>
        <p:spPr>
          <a:xfrm>
            <a:off x="796637" y="2119745"/>
            <a:ext cx="7557654" cy="41817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4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</a:t>
            </a:r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 </a:t>
            </a:r>
            <a:r>
              <a:rPr lang="pt-BR" sz="2400" b="1">
                <a:solidFill>
                  <a:schemeClr val="bg2">
                    <a:lumMod val="75000"/>
                  </a:schemeClr>
                </a:solidFill>
                <a:cs typeface="Calibri"/>
              </a:rPr>
              <a:t>cardinalidade</a:t>
            </a:r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 é utilizada para expressar o grau de relação entre duas tabelas.</a:t>
            </a:r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Cardinalidades:</a:t>
            </a:r>
          </a:p>
          <a:p>
            <a:pPr marL="0" indent="0" algn="just">
              <a:buNone/>
            </a:pPr>
            <a:r>
              <a:rPr lang="pt-BR" sz="2400" b="1" i="1">
                <a:solidFill>
                  <a:schemeClr val="bg2">
                    <a:lumMod val="75000"/>
                  </a:schemeClr>
                </a:solidFill>
                <a:cs typeface="Calibri"/>
              </a:rPr>
              <a:t>um-para-um </a:t>
            </a:r>
            <a:r>
              <a:rPr lang="pt-BR" sz="2400" b="1">
                <a:solidFill>
                  <a:schemeClr val="bg2">
                    <a:lumMod val="75000"/>
                  </a:schemeClr>
                </a:solidFill>
                <a:cs typeface="Calibri"/>
              </a:rPr>
              <a:t>(1..1):</a:t>
            </a:r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  Quando o registro de uma tabela só pode ter associação com um registro da outra tabela.</a:t>
            </a:r>
          </a:p>
          <a:p>
            <a:pPr marL="0" indent="0" algn="just">
              <a:buNone/>
            </a:pPr>
            <a:r>
              <a:rPr lang="pt-BR" sz="2400" b="1">
                <a:solidFill>
                  <a:schemeClr val="bg2">
                    <a:lumMod val="75000"/>
                  </a:schemeClr>
                </a:solidFill>
                <a:cs typeface="Calibri"/>
              </a:rPr>
              <a:t>um-para-vários (1..N): </a:t>
            </a:r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Quando o registro de uma tabela pode estar associado a vários registros da outra tabela.</a:t>
            </a:r>
          </a:p>
          <a:p>
            <a:pPr marL="0" indent="0" algn="just">
              <a:buNone/>
            </a:pPr>
            <a:r>
              <a:rPr lang="pt-BR" sz="2400" b="1">
                <a:solidFill>
                  <a:schemeClr val="bg2">
                    <a:lumMod val="75000"/>
                  </a:schemeClr>
                </a:solidFill>
                <a:cs typeface="Calibri"/>
              </a:rPr>
              <a:t>vários-para-vários (N..N):</a:t>
            </a:r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 Quando vários registros de uma tabela podem estar associados a vários registros da outra tabela. Nesse caso é criado uma </a:t>
            </a:r>
            <a:r>
              <a:rPr lang="pt-BR" sz="2400" b="1">
                <a:solidFill>
                  <a:schemeClr val="bg2">
                    <a:lumMod val="75000"/>
                  </a:schemeClr>
                </a:solidFill>
                <a:cs typeface="Calibri"/>
              </a:rPr>
              <a:t>entidade associativa</a:t>
            </a:r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.</a:t>
            </a:r>
          </a:p>
          <a:p>
            <a:pPr marL="0" indent="0" algn="just">
              <a:buNone/>
            </a:pPr>
            <a:endParaRPr lang="pt-BR" sz="240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4401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MER</a:t>
            </a:r>
            <a:endParaRPr lang="pt-BR" b="1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Mapeamento de cardinalidades</a:t>
            </a: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2C3F238F-FB98-4F23-B56E-75FC2CD56D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74" t="35426" r="-128" b="26906"/>
          <a:stretch/>
        </p:blipFill>
        <p:spPr>
          <a:xfrm>
            <a:off x="1056012" y="5080354"/>
            <a:ext cx="6920445" cy="861631"/>
          </a:xfrm>
          <a:prstGeom prst="rect">
            <a:avLst/>
          </a:prstGeom>
        </p:spPr>
      </p:pic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65128A3D-4762-4C29-B32C-B0DE51A123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24" t="35160" r="-131" b="28767"/>
          <a:stretch/>
        </p:blipFill>
        <p:spPr>
          <a:xfrm>
            <a:off x="1015552" y="1954804"/>
            <a:ext cx="6920463" cy="800862"/>
          </a:xfrm>
          <a:prstGeom prst="rect">
            <a:avLst/>
          </a:prstGeom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67A2A9FB-CD8E-45DA-99BB-7BE1A32609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699" t="34236" r="-249" b="25652"/>
          <a:stretch/>
        </p:blipFill>
        <p:spPr>
          <a:xfrm>
            <a:off x="1056011" y="3429000"/>
            <a:ext cx="6929201" cy="9250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89B86B-97B8-42E0-AB31-2BB3262D1DE4}"/>
              </a:ext>
            </a:extLst>
          </p:cNvPr>
          <p:cNvSpPr txBox="1"/>
          <p:nvPr/>
        </p:nvSpPr>
        <p:spPr>
          <a:xfrm>
            <a:off x="2977869" y="2016940"/>
            <a:ext cx="2953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7A2312-2098-4AED-8F52-D404F18BA8FE}"/>
              </a:ext>
            </a:extLst>
          </p:cNvPr>
          <p:cNvSpPr txBox="1"/>
          <p:nvPr/>
        </p:nvSpPr>
        <p:spPr>
          <a:xfrm>
            <a:off x="5810081" y="2016939"/>
            <a:ext cx="2953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0437AB-F412-4A3A-9008-367EDE3DFAD8}"/>
              </a:ext>
            </a:extLst>
          </p:cNvPr>
          <p:cNvSpPr txBox="1"/>
          <p:nvPr/>
        </p:nvSpPr>
        <p:spPr>
          <a:xfrm>
            <a:off x="2977869" y="3513966"/>
            <a:ext cx="2953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DB9834-C249-4C2C-9315-457CD11FF535}"/>
              </a:ext>
            </a:extLst>
          </p:cNvPr>
          <p:cNvSpPr txBox="1"/>
          <p:nvPr/>
        </p:nvSpPr>
        <p:spPr>
          <a:xfrm>
            <a:off x="5810081" y="3513966"/>
            <a:ext cx="2953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5D9CED-215D-4731-8843-5569CC30175B}"/>
              </a:ext>
            </a:extLst>
          </p:cNvPr>
          <p:cNvSpPr txBox="1"/>
          <p:nvPr/>
        </p:nvSpPr>
        <p:spPr>
          <a:xfrm>
            <a:off x="5810081" y="5132372"/>
            <a:ext cx="2953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2FD642-F843-4B76-900A-B4B76F8CA118}"/>
              </a:ext>
            </a:extLst>
          </p:cNvPr>
          <p:cNvSpPr txBox="1"/>
          <p:nvPr/>
        </p:nvSpPr>
        <p:spPr>
          <a:xfrm>
            <a:off x="2977868" y="5132373"/>
            <a:ext cx="2953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770972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MER</a:t>
            </a:r>
            <a:endParaRPr lang="pt-BR" b="1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Mapeamento de cardinalidade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2D27570-BA3C-E244-8A39-73DCFE01C98D}"/>
              </a:ext>
            </a:extLst>
          </p:cNvPr>
          <p:cNvSpPr txBox="1">
            <a:spLocks/>
          </p:cNvSpPr>
          <p:nvPr/>
        </p:nvSpPr>
        <p:spPr>
          <a:xfrm>
            <a:off x="796637" y="2119745"/>
            <a:ext cx="7557654" cy="41817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400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Cardinalidade Mínima:</a:t>
            </a:r>
            <a:r>
              <a:rPr lang="pt-BR" sz="24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número mínimo de vezes em que um registro da entidade A pode ocorrer em B. Pode assumir o valor de 0 ou 1.</a:t>
            </a:r>
            <a:endParaRPr lang="en-US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0" indent="0" algn="just">
              <a:buNone/>
            </a:pPr>
            <a:endParaRPr lang="pt-BR" sz="240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0" indent="0" algn="just">
              <a:buNone/>
            </a:pPr>
            <a:r>
              <a:rPr lang="pt-BR" sz="2400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Cardinalidade Máxima:</a:t>
            </a:r>
            <a:r>
              <a:rPr lang="pt-BR" sz="24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número máximo de vezes em que um registro da entidade A pode ocorrer em B. Pode assumir o valor de 1 ou N.</a:t>
            </a:r>
            <a:endParaRPr lang="pt-BR" sz="240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9791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MER</a:t>
            </a:r>
            <a:endParaRPr lang="pt-BR" b="1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Mapeamento de cardinalidades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65128A3D-4762-4C29-B32C-B0DE51A123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24" t="35160" r="-131" b="28767"/>
          <a:stretch/>
        </p:blipFill>
        <p:spPr>
          <a:xfrm>
            <a:off x="1015552" y="1954804"/>
            <a:ext cx="6920463" cy="8008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89B86B-97B8-42E0-AB31-2BB3262D1DE4}"/>
              </a:ext>
            </a:extLst>
          </p:cNvPr>
          <p:cNvSpPr txBox="1"/>
          <p:nvPr/>
        </p:nvSpPr>
        <p:spPr>
          <a:xfrm>
            <a:off x="2745223" y="2087745"/>
            <a:ext cx="67973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/>
              <a:t>(1, 1)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7A2312-2098-4AED-8F52-D404F18BA8FE}"/>
              </a:ext>
            </a:extLst>
          </p:cNvPr>
          <p:cNvSpPr txBox="1"/>
          <p:nvPr/>
        </p:nvSpPr>
        <p:spPr>
          <a:xfrm>
            <a:off x="5688701" y="2087744"/>
            <a:ext cx="6696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/>
              <a:t>(1, 1)</a:t>
            </a:r>
            <a:endParaRPr lang="en-US" sz="1400" b="1">
              <a:cs typeface="Calibri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EC3A6AD-E977-4C13-BE65-EF902FACD544}"/>
              </a:ext>
            </a:extLst>
          </p:cNvPr>
          <p:cNvGrpSpPr/>
          <p:nvPr/>
        </p:nvGrpSpPr>
        <p:grpSpPr>
          <a:xfrm>
            <a:off x="1056011" y="3206469"/>
            <a:ext cx="6929201" cy="925044"/>
            <a:chOff x="1056011" y="3429000"/>
            <a:chExt cx="6929201" cy="92504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E4D00B-3EE0-4AA0-9105-58CEFA1CEC2F}"/>
                </a:ext>
              </a:extLst>
            </p:cNvPr>
            <p:cNvGrpSpPr/>
            <p:nvPr/>
          </p:nvGrpSpPr>
          <p:grpSpPr>
            <a:xfrm>
              <a:off x="1056011" y="3429000"/>
              <a:ext cx="6929201" cy="925044"/>
              <a:chOff x="1056011" y="3429000"/>
              <a:chExt cx="6929201" cy="925044"/>
            </a:xfrm>
          </p:grpSpPr>
          <p:pic>
            <p:nvPicPr>
              <p:cNvPr id="4" name="Picture 4" descr="Diagram&#10;&#10;Description automatically generated">
                <a:extLst>
                  <a:ext uri="{FF2B5EF4-FFF2-40B4-BE49-F238E27FC236}">
                    <a16:creationId xmlns:a16="http://schemas.microsoft.com/office/drawing/2014/main" id="{67A2A9FB-CD8E-45DA-99BB-7BE1A32609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3699" t="34236" r="-249" b="25652"/>
              <a:stretch/>
            </p:blipFill>
            <p:spPr>
              <a:xfrm>
                <a:off x="1056011" y="3429000"/>
                <a:ext cx="6929201" cy="925044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0437AB-F412-4A3A-9008-367EDE3DFAD8}"/>
                  </a:ext>
                </a:extLst>
              </p:cNvPr>
              <p:cNvSpPr txBox="1"/>
              <p:nvPr/>
            </p:nvSpPr>
            <p:spPr>
              <a:xfrm>
                <a:off x="2876718" y="3574656"/>
                <a:ext cx="679731" cy="30777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400" b="1"/>
                  <a:t>(1, 1)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DB9834-C249-4C2C-9315-457CD11FF535}"/>
                </a:ext>
              </a:extLst>
            </p:cNvPr>
            <p:cNvSpPr txBox="1"/>
            <p:nvPr/>
          </p:nvSpPr>
          <p:spPr>
            <a:xfrm>
              <a:off x="5628011" y="3574656"/>
              <a:ext cx="699962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b="1">
                  <a:cs typeface="Calibri"/>
                </a:rPr>
                <a:t>(1, n)</a:t>
              </a:r>
            </a:p>
          </p:txBody>
        </p:sp>
      </p:grpSp>
      <p:pic>
        <p:nvPicPr>
          <p:cNvPr id="6" name="Picture 13" descr="Diagram&#10;&#10;Description automatically generated">
            <a:extLst>
              <a:ext uri="{FF2B5EF4-FFF2-40B4-BE49-F238E27FC236}">
                <a16:creationId xmlns:a16="http://schemas.microsoft.com/office/drawing/2014/main" id="{AF01C096-A9C3-4CD2-B3B9-445C8FB4C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639" y="4663880"/>
            <a:ext cx="7365775" cy="17886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1FABD9-00C1-43C1-BBFC-D6E74C020125}"/>
              </a:ext>
            </a:extLst>
          </p:cNvPr>
          <p:cNvSpPr txBox="1"/>
          <p:nvPr/>
        </p:nvSpPr>
        <p:spPr>
          <a:xfrm>
            <a:off x="3564542" y="4292825"/>
            <a:ext cx="2126183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>
                <a:solidFill>
                  <a:srgbClr val="FF0000"/>
                </a:solidFill>
                <a:cs typeface="Calibri"/>
              </a:rPr>
              <a:t>Entidade</a:t>
            </a:r>
            <a:r>
              <a:rPr lang="en-US">
                <a:solidFill>
                  <a:srgbClr val="FF0000"/>
                </a:solidFill>
                <a:cs typeface="Calibri"/>
              </a:rPr>
              <a:t> </a:t>
            </a:r>
            <a:r>
              <a:rPr lang="en-US" err="1">
                <a:solidFill>
                  <a:srgbClr val="FF0000"/>
                </a:solidFill>
                <a:cs typeface="Calibri"/>
              </a:rPr>
              <a:t>Associativa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32B58C-3968-489F-B6D6-98502246A248}"/>
              </a:ext>
            </a:extLst>
          </p:cNvPr>
          <p:cNvCxnSpPr/>
          <p:nvPr/>
        </p:nvCxnSpPr>
        <p:spPr>
          <a:xfrm flipV="1">
            <a:off x="4634460" y="4678967"/>
            <a:ext cx="4047" cy="3499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334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MER</a:t>
            </a:r>
            <a:endParaRPr lang="pt-BR" b="1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Modelagem na prática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5542EF-C7CA-40D5-82D1-CCE645CD6EB3}"/>
              </a:ext>
            </a:extLst>
          </p:cNvPr>
          <p:cNvSpPr txBox="1"/>
          <p:nvPr/>
        </p:nvSpPr>
        <p:spPr>
          <a:xfrm>
            <a:off x="793019" y="1642683"/>
            <a:ext cx="7578191" cy="42780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pequeno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país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noProof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resolveu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informatizar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sua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única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delegacia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polícia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para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criar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um banco de dados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onde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os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criminosos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deverão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ser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fichados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sendo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que as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suas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vítimas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também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deverão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ser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cadastradas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  <a:br>
              <a:rPr lang="en-US" sz="1600">
                <a:ea typeface="+mn-lt"/>
                <a:cs typeface="+mn-lt"/>
              </a:rPr>
            </a:b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</a:t>
            </a:r>
          </a:p>
          <a:p>
            <a:pPr algn="just"/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No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caso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criminosos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que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utilizem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armas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pt-BR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estas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deverão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ser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cadastradas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relacionadas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ao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crime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cometido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para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possível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utilização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no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julgamento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do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 </a:t>
            </a:r>
            <a:br>
              <a:rPr lang="en-US" sz="1600">
                <a:ea typeface="+mn-lt"/>
                <a:cs typeface="+mn-lt"/>
              </a:rPr>
            </a:br>
            <a:endParaRPr lang="en-US" sz="160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sistema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além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fornecer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dados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pessoais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dos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criminosos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das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vítimas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das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armas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também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deve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possibilitar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saber:</a:t>
            </a:r>
            <a:b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</a:br>
            <a:endParaRPr lang="en-US" sz="160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Quais crimes um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determinado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cometeu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lembrando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que um crime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ser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cometido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por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mais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um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; </a:t>
            </a:r>
          </a:p>
          <a:p>
            <a:pPr marL="285750" indent="-285750" algn="just">
              <a:buFont typeface="Arial"/>
              <a:buChar char="•"/>
            </a:pP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Quais crimes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uma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determinada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sofreu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lembrando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que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várias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vítimas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podem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ter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sofrido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um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mesmo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crime; </a:t>
            </a:r>
            <a:b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</a:br>
            <a:endParaRPr lang="en-US" sz="160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Após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o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sistema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ser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colocado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em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funcionamento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serão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definidos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relatórios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estatísticas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acordo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com a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solicitação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do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chefe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da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delegacia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3518752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MER</a:t>
            </a:r>
            <a:endParaRPr lang="pt-BR" b="1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Modelagem na prática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5542EF-C7CA-40D5-82D1-CCE645CD6EB3}"/>
              </a:ext>
            </a:extLst>
          </p:cNvPr>
          <p:cNvSpPr txBox="1"/>
          <p:nvPr/>
        </p:nvSpPr>
        <p:spPr>
          <a:xfrm>
            <a:off x="793019" y="1642683"/>
            <a:ext cx="7578191" cy="47705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600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1º Passo: </a:t>
            </a:r>
            <a:r>
              <a:rPr lang="en-US" sz="1600" b="1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Identificar</a:t>
            </a:r>
            <a:r>
              <a:rPr lang="en-US" sz="1600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as </a:t>
            </a:r>
            <a:r>
              <a:rPr lang="en-US" sz="1600" b="1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entidades</a:t>
            </a:r>
            <a:r>
              <a:rPr lang="en-US" sz="1600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endParaRPr lang="en-US" sz="160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pequeno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país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noProof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resolveu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informatizar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sua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única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delegacia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polícia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para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criar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um banco de dados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onde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os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highlight>
                  <a:srgbClr val="FFFF00"/>
                </a:highlight>
                <a:ea typeface="+mn-lt"/>
                <a:cs typeface="+mn-lt"/>
              </a:rPr>
              <a:t>criminosos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deverão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ser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fichados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sendo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que as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suas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highlight>
                  <a:srgbClr val="FFFF00"/>
                </a:highlight>
                <a:ea typeface="+mn-lt"/>
                <a:cs typeface="+mn-lt"/>
              </a:rPr>
              <a:t>vítimas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também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deverão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ser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cadastradas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  <a:br>
              <a:rPr lang="en-US" sz="1600">
                <a:ea typeface="+mn-lt"/>
                <a:cs typeface="+mn-lt"/>
              </a:rPr>
            </a:b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endParaRPr lang="en-US" sz="1600">
              <a:solidFill>
                <a:schemeClr val="bg2">
                  <a:lumMod val="75000"/>
                </a:schemeClr>
              </a:solidFill>
            </a:endParaRPr>
          </a:p>
          <a:p>
            <a:pPr algn="just"/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No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caso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criminosos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que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utilizem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highlight>
                  <a:srgbClr val="FFFF00"/>
                </a:highlight>
                <a:ea typeface="+mn-lt"/>
                <a:cs typeface="+mn-lt"/>
              </a:rPr>
              <a:t>armas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pt-BR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estas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deverão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ser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cadastradas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relacionadas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ao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highlight>
                  <a:srgbClr val="FFFF00"/>
                </a:highlight>
                <a:ea typeface="+mn-lt"/>
                <a:cs typeface="+mn-lt"/>
              </a:rPr>
              <a:t>crime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cometido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para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possível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utilização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no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julgamento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do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 </a:t>
            </a:r>
            <a:br>
              <a:rPr lang="en-US" sz="1600">
                <a:ea typeface="+mn-lt"/>
                <a:cs typeface="+mn-lt"/>
              </a:rPr>
            </a:br>
            <a:endParaRPr lang="en-US" sz="160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sistema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além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fornecer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dados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pessoais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dos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criminosos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das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vítimas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das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armas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também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deve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possibilitar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saber:</a:t>
            </a:r>
            <a:b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</a:br>
            <a:endParaRPr lang="en-US" sz="160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Quais crimes um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determinado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cometeu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lembrando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que um crime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ser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cometido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por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mais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um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; </a:t>
            </a:r>
          </a:p>
          <a:p>
            <a:pPr marL="285750" indent="-285750" algn="just">
              <a:buFont typeface="Arial"/>
              <a:buChar char="•"/>
            </a:pP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Quais crimes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uma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determinada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sofreu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lembrando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que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várias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vítimas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podem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ter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sofrido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um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mesmo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crime; </a:t>
            </a:r>
            <a:b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</a:br>
            <a:endParaRPr lang="en-US" sz="160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Após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o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sistema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ser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colocado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em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funcionamento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serão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definidos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relatórios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estatísticas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acordo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com a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solicitação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do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chefe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da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delegacia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1891393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MER</a:t>
            </a:r>
            <a:endParaRPr lang="pt-BR" b="1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Modelagem na prática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5542EF-C7CA-40D5-82D1-CCE645CD6EB3}"/>
              </a:ext>
            </a:extLst>
          </p:cNvPr>
          <p:cNvSpPr txBox="1"/>
          <p:nvPr/>
        </p:nvSpPr>
        <p:spPr>
          <a:xfrm>
            <a:off x="793019" y="1642683"/>
            <a:ext cx="7578191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600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2º Passo: </a:t>
            </a:r>
            <a:r>
              <a:rPr lang="en-US" sz="1600" b="1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Identificar</a:t>
            </a:r>
            <a:r>
              <a:rPr lang="en-US" sz="1600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600" b="1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os</a:t>
            </a:r>
            <a:r>
              <a:rPr lang="en-US" sz="1600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600" b="1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relacionamentos</a:t>
            </a:r>
            <a:r>
              <a:rPr lang="en-US" sz="1600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entre as </a:t>
            </a:r>
            <a:r>
              <a:rPr lang="en-US" sz="1600" b="1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entidades</a:t>
            </a:r>
            <a:r>
              <a:rPr lang="en-US" sz="1600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</a:t>
            </a:r>
            <a:r>
              <a:rPr lang="en-US" sz="1600" b="1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definir</a:t>
            </a:r>
            <a:r>
              <a:rPr lang="en-US" sz="1600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a </a:t>
            </a:r>
            <a:r>
              <a:rPr lang="en-US" sz="1600" b="1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cardinalidade</a:t>
            </a:r>
            <a:r>
              <a:rPr lang="en-US" sz="1600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endParaRPr lang="en-US" sz="1600" b="1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1600" b="1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sz="1600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x </a:t>
            </a:r>
            <a:r>
              <a:rPr lang="en-US" sz="1600" b="1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</a:t>
            </a:r>
            <a:r>
              <a:rPr lang="en-US" sz="1600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:</a:t>
            </a:r>
            <a:endParaRPr lang="en-US" sz="160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atacar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uma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ou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mais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vítimas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;</a:t>
            </a:r>
            <a:endParaRPr lang="en-US" sz="1600" b="1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Uma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ser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atacada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por um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ou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mais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criminosos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r>
              <a:rPr lang="en-US" sz="1600" b="1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sz="1600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x Arma:</a:t>
            </a:r>
            <a:endParaRPr lang="en-US" sz="160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utilizar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zero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ou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mais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armas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;</a:t>
            </a:r>
            <a:endParaRPr lang="en-US" sz="1600" b="1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arma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é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utilizada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por um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r>
              <a:rPr lang="en-US" sz="1600" b="1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sz="1600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x Crime:</a:t>
            </a:r>
            <a:endParaRPr lang="en-US" sz="160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ter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cometido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um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ou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vários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crimes;</a:t>
            </a:r>
            <a:endParaRPr lang="en-US" sz="1600" b="1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 crime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ter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sido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cometido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por um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ou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vários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criminosos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r>
              <a:rPr lang="en-US" sz="1600" b="1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</a:t>
            </a:r>
            <a:r>
              <a:rPr lang="en-US" sz="1600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x Crime:</a:t>
            </a:r>
          </a:p>
          <a:p>
            <a:pPr marL="285750" indent="-285750" algn="just">
              <a:buFont typeface="Arial"/>
              <a:buChar char="•"/>
            </a:pP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Uma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ter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sofrido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um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ou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vários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crimes;</a:t>
            </a:r>
            <a:endParaRPr lang="en-US" sz="1600" b="1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 crime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ter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uma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ou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várias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vítimas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r>
              <a:rPr lang="en-US" sz="1600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Arma x Crime:</a:t>
            </a:r>
            <a:endParaRPr lang="en-US" sz="160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arma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ter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sido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utilizada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em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um crime;</a:t>
            </a:r>
            <a:endParaRPr lang="en-US" sz="1600" b="1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Em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um crime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podem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ser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utilizadas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zero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ou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várias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armas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marL="285750" indent="-285750" algn="just">
              <a:buFont typeface="Arial"/>
              <a:buChar char="•"/>
            </a:pPr>
            <a:endParaRPr lang="en-US" sz="1600" b="1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160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160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24610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MER</a:t>
            </a:r>
            <a:endParaRPr lang="pt-BR" b="1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Modelagem na prática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5542EF-C7CA-40D5-82D1-CCE645CD6EB3}"/>
              </a:ext>
            </a:extLst>
          </p:cNvPr>
          <p:cNvSpPr txBox="1"/>
          <p:nvPr/>
        </p:nvSpPr>
        <p:spPr>
          <a:xfrm>
            <a:off x="793019" y="1642683"/>
            <a:ext cx="7578191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3º Passo: </a:t>
            </a:r>
            <a:r>
              <a:rPr lang="en-US" b="1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Identificar</a:t>
            </a:r>
            <a:r>
              <a:rPr lang="en-US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os</a:t>
            </a:r>
            <a:r>
              <a:rPr lang="en-US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atributos</a:t>
            </a:r>
            <a:r>
              <a:rPr lang="en-US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</a:t>
            </a:r>
            <a:r>
              <a:rPr lang="en-US" b="1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cada</a:t>
            </a:r>
            <a:r>
              <a:rPr lang="en-US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b="1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entidade</a:t>
            </a:r>
            <a:r>
              <a:rPr lang="en-US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endParaRPr lang="en-US" b="1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b="1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Criminoso</a:t>
            </a:r>
            <a:r>
              <a:rPr lang="en-US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: </a:t>
            </a:r>
            <a:r>
              <a:rPr lang="en-US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Id,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nome</a:t>
            </a:r>
            <a:r>
              <a:rPr lang="en-US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cpf</a:t>
            </a:r>
            <a:r>
              <a:rPr lang="en-US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b="1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Vítima</a:t>
            </a:r>
            <a:r>
              <a:rPr lang="en-US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: </a:t>
            </a:r>
            <a:r>
              <a:rPr lang="en-US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Id,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nome</a:t>
            </a:r>
            <a:r>
              <a:rPr lang="en-US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telefone</a:t>
            </a:r>
            <a:r>
              <a:rPr lang="en-US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cpf</a:t>
            </a:r>
            <a:r>
              <a:rPr lang="en-US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Crime: </a:t>
            </a:r>
            <a:r>
              <a:rPr lang="en-US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Id,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descrição</a:t>
            </a:r>
            <a:r>
              <a:rPr lang="en-US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local (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logradouro</a:t>
            </a:r>
            <a:r>
              <a:rPr lang="en-US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bairro</a:t>
            </a:r>
            <a:r>
              <a:rPr lang="en-US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cidade</a:t>
            </a:r>
            <a:r>
              <a:rPr lang="en-US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estado</a:t>
            </a:r>
            <a:r>
              <a:rPr lang="en-US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) e data.</a:t>
            </a: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Arma: </a:t>
            </a:r>
            <a:r>
              <a:rPr lang="en-US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Id,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calibre</a:t>
            </a:r>
            <a:r>
              <a:rPr lang="en-US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modelo</a:t>
            </a:r>
            <a:r>
              <a:rPr lang="en-US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fabricante</a:t>
            </a:r>
            <a:r>
              <a:rPr lang="en-US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6973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">
            <a:extLst>
              <a:ext uri="{FF2B5EF4-FFF2-40B4-BE49-F238E27FC236}">
                <a16:creationId xmlns:a16="http://schemas.microsoft.com/office/drawing/2014/main" id="{301A74E7-A254-E346-85BC-EF9538AF4207}"/>
              </a:ext>
            </a:extLst>
          </p:cNvPr>
          <p:cNvSpPr txBox="1">
            <a:spLocks/>
          </p:cNvSpPr>
          <p:nvPr/>
        </p:nvSpPr>
        <p:spPr>
          <a:xfrm>
            <a:off x="796637" y="416458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1"/>
                </a:solidFill>
                <a:latin typeface="+mn-lt"/>
                <a:cs typeface="Calibri"/>
              </a:rPr>
              <a:t>O que é?</a:t>
            </a:r>
            <a:endParaRPr lang="pt-BR" b="1">
              <a:solidFill>
                <a:schemeClr val="bg1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E1C552-EC0C-4C4F-9ACA-E7BE44F6D4D2}"/>
              </a:ext>
            </a:extLst>
          </p:cNvPr>
          <p:cNvSpPr txBox="1"/>
          <p:nvPr/>
        </p:nvSpPr>
        <p:spPr>
          <a:xfrm>
            <a:off x="793595" y="2075985"/>
            <a:ext cx="7556809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solidFill>
                  <a:srgbClr val="FFFFFF"/>
                </a:solidFill>
              </a:rPr>
              <a:t>Um banco de dados 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é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uma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coleção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organizada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 de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informações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 -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ou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 dados -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estruturadas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,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normalmente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armazenadas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eletronicamente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em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 um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sistema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 de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computador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. </a:t>
            </a:r>
          </a:p>
          <a:p>
            <a:pPr algn="just"/>
            <a:endParaRPr lang="en-US">
              <a:solidFill>
                <a:srgbClr val="FFFFFF"/>
              </a:solidFill>
              <a:cs typeface="Calibri"/>
            </a:endParaRPr>
          </a:p>
          <a:p>
            <a:pPr algn="just"/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Um banco de dados é geralmente controlado por um sistema de gerenciamento de banco de dados (DBMS). O DBMS gerencia os dados recebidos, organiza-os e fornece maneiras para os dados serem modificados ou extraídos por usuários ou outros programas.</a:t>
            </a:r>
            <a:endParaRPr lang="en-US">
              <a:solidFill>
                <a:srgbClr val="FFFFFF"/>
              </a:solidFill>
            </a:endParaRPr>
          </a:p>
          <a:p>
            <a:pPr algn="just"/>
            <a:endParaRPr lang="en-US">
              <a:solidFill>
                <a:srgbClr val="FFFFFF"/>
              </a:solidFill>
              <a:cs typeface="Calibri"/>
            </a:endParaRPr>
          </a:p>
          <a:p>
            <a:pPr algn="just"/>
            <a:endParaRPr lang="en-US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1163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MER</a:t>
            </a:r>
            <a:endParaRPr lang="pt-BR" b="1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Modelagem na prática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5542EF-C7CA-40D5-82D1-CCE645CD6EB3}"/>
              </a:ext>
            </a:extLst>
          </p:cNvPr>
          <p:cNvSpPr txBox="1"/>
          <p:nvPr/>
        </p:nvSpPr>
        <p:spPr>
          <a:xfrm>
            <a:off x="793019" y="1642683"/>
            <a:ext cx="757819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4º Passo: </a:t>
            </a:r>
            <a:r>
              <a:rPr lang="en-US" b="1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Criar</a:t>
            </a:r>
            <a:r>
              <a:rPr lang="en-US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o DER (</a:t>
            </a:r>
            <a:r>
              <a:rPr lang="en-US" b="1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Diagrama</a:t>
            </a:r>
            <a:r>
              <a:rPr lang="en-US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de </a:t>
            </a:r>
            <a:r>
              <a:rPr lang="en-US" b="1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Entidade-Relacionamento</a:t>
            </a:r>
            <a:r>
              <a:rPr lang="en-US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).</a:t>
            </a:r>
          </a:p>
          <a:p>
            <a:pPr algn="just"/>
            <a:endParaRPr lang="en-US" b="1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2C8A1FD6-F4FF-4CB5-8071-44E64A9C7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648" y="1999564"/>
            <a:ext cx="6060934" cy="442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69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Modelagem Lógica</a:t>
            </a:r>
            <a:endParaRPr lang="pt-BR" b="1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5542EF-C7CA-40D5-82D1-CCE645CD6EB3}"/>
              </a:ext>
            </a:extLst>
          </p:cNvPr>
          <p:cNvSpPr txBox="1"/>
          <p:nvPr/>
        </p:nvSpPr>
        <p:spPr>
          <a:xfrm>
            <a:off x="793019" y="1642683"/>
            <a:ext cx="7578191" cy="54476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Essa etapa da modelagem contém informações sobre como o modelo deve ser implementado, definindo os </a:t>
            </a:r>
            <a:r>
              <a:rPr lang="en-US" sz="2400" b="1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tipos</a:t>
            </a:r>
            <a:r>
              <a:rPr lang="en-US" sz="2400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dos </a:t>
            </a:r>
            <a:r>
              <a:rPr lang="en-US" sz="2400" b="1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atributos</a:t>
            </a:r>
            <a:r>
              <a:rPr lang="en-US" sz="24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as </a:t>
            </a:r>
            <a:r>
              <a:rPr lang="en-US" sz="2400" b="1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chaves</a:t>
            </a:r>
            <a:r>
              <a:rPr lang="en-US" sz="2400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b="1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estrangeiras</a:t>
            </a:r>
            <a:r>
              <a:rPr lang="en-US" sz="24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 </a:t>
            </a:r>
          </a:p>
          <a:p>
            <a:pPr algn="just"/>
            <a:endParaRPr lang="en-US" sz="240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2400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Chave estrangeira</a:t>
            </a:r>
            <a:r>
              <a:rPr lang="en-US" sz="24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é um campo que aponta para a </a:t>
            </a:r>
            <a:r>
              <a:rPr lang="en-US" sz="2400" b="1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chave</a:t>
            </a:r>
            <a:r>
              <a:rPr lang="en-US" sz="2400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b="1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primária</a:t>
            </a:r>
            <a:r>
              <a:rPr lang="en-US" sz="24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</a:t>
            </a:r>
            <a:r>
              <a:rPr lang="en-US" sz="24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outra</a:t>
            </a:r>
            <a:r>
              <a:rPr lang="en-US" sz="24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tabela</a:t>
            </a:r>
            <a:r>
              <a:rPr lang="en-US" sz="24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 Ela é </a:t>
            </a:r>
            <a:r>
              <a:rPr lang="en-US" sz="24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utilizada</a:t>
            </a:r>
            <a:r>
              <a:rPr lang="en-US" sz="24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para </a:t>
            </a:r>
            <a:r>
              <a:rPr lang="en-US" sz="24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identificarmos</a:t>
            </a:r>
            <a:r>
              <a:rPr lang="en-US" sz="24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o </a:t>
            </a:r>
            <a:r>
              <a:rPr lang="en-US" sz="24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relacionamento</a:t>
            </a:r>
            <a:r>
              <a:rPr lang="en-US" sz="24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entre as </a:t>
            </a:r>
            <a:r>
              <a:rPr lang="en-US" sz="24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tabelas</a:t>
            </a:r>
            <a:r>
              <a:rPr lang="en-US" sz="24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endParaRPr lang="en-US" sz="240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26579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Modelagem Lógica</a:t>
            </a:r>
            <a:endParaRPr lang="pt-BR" b="1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5542EF-C7CA-40D5-82D1-CCE645CD6EB3}"/>
              </a:ext>
            </a:extLst>
          </p:cNvPr>
          <p:cNvSpPr txBox="1"/>
          <p:nvPr/>
        </p:nvSpPr>
        <p:spPr>
          <a:xfrm>
            <a:off x="793019" y="1642683"/>
            <a:ext cx="7578191" cy="72943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Regras</a:t>
            </a:r>
            <a:r>
              <a:rPr lang="en-US" sz="24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para </a:t>
            </a:r>
            <a:r>
              <a:rPr lang="en-US" sz="24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utilização</a:t>
            </a:r>
            <a:r>
              <a:rPr lang="en-US" sz="24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da </a:t>
            </a:r>
            <a:r>
              <a:rPr lang="en-US" sz="24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chave</a:t>
            </a:r>
            <a:r>
              <a:rPr lang="en-US" sz="24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estrangeira</a:t>
            </a:r>
            <a:r>
              <a:rPr lang="en-US" sz="24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:</a:t>
            </a:r>
          </a:p>
          <a:p>
            <a:pPr algn="just"/>
            <a:endParaRPr lang="en-US" sz="240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2400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Cardinalidade 1..1: </a:t>
            </a:r>
            <a:r>
              <a:rPr lang="en-US" sz="24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Existe duas possibilidades a </a:t>
            </a:r>
            <a:r>
              <a:rPr lang="en-US" sz="24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primeira</a:t>
            </a:r>
            <a:r>
              <a:rPr lang="en-US" sz="24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é </a:t>
            </a:r>
            <a:r>
              <a:rPr lang="en-US" sz="24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unir</a:t>
            </a:r>
            <a:r>
              <a:rPr lang="en-US" sz="24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as </a:t>
            </a:r>
            <a:r>
              <a:rPr lang="en-US" sz="24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tabelas</a:t>
            </a:r>
            <a:r>
              <a:rPr lang="en-US" sz="24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a </a:t>
            </a:r>
            <a:r>
              <a:rPr lang="en-US" sz="24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segundo</a:t>
            </a:r>
            <a:r>
              <a:rPr lang="en-US" sz="24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é </a:t>
            </a:r>
            <a:r>
              <a:rPr lang="en-US" sz="24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colocar</a:t>
            </a:r>
            <a:r>
              <a:rPr lang="en-US" sz="24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a </a:t>
            </a:r>
            <a:r>
              <a:rPr lang="en-US" sz="24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chave</a:t>
            </a:r>
            <a:r>
              <a:rPr lang="en-US" sz="24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estrangeira</a:t>
            </a:r>
            <a:r>
              <a:rPr lang="en-US" sz="24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na</a:t>
            </a:r>
            <a:r>
              <a:rPr lang="en-US" sz="24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entidade</a:t>
            </a:r>
            <a:r>
              <a:rPr lang="en-US" sz="24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fraca (Entidade que </a:t>
            </a:r>
            <a:r>
              <a:rPr lang="en-US" sz="24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depende</a:t>
            </a:r>
            <a:r>
              <a:rPr lang="en-US" sz="24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</a:t>
            </a:r>
            <a:r>
              <a:rPr lang="en-US" sz="24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outra</a:t>
            </a:r>
            <a:r>
              <a:rPr lang="en-US" sz="24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para </a:t>
            </a:r>
            <a:r>
              <a:rPr lang="en-US" sz="24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existir</a:t>
            </a:r>
            <a:r>
              <a:rPr lang="en-US" sz="24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).</a:t>
            </a:r>
          </a:p>
          <a:p>
            <a:pPr algn="just"/>
            <a:endParaRPr lang="en-US" sz="240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2400" b="1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Cardinalidade</a:t>
            </a:r>
            <a:r>
              <a:rPr lang="en-US" sz="2400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1..N:</a:t>
            </a:r>
            <a:r>
              <a:rPr lang="en-US" sz="24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O </a:t>
            </a:r>
            <a:r>
              <a:rPr lang="en-US" sz="24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lado</a:t>
            </a:r>
            <a:r>
              <a:rPr lang="en-US" sz="24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N </a:t>
            </a:r>
            <a:r>
              <a:rPr lang="en-US" sz="24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irá</a:t>
            </a:r>
            <a:r>
              <a:rPr lang="en-US" sz="24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receber</a:t>
            </a:r>
            <a:r>
              <a:rPr lang="en-US" sz="24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a </a:t>
            </a:r>
            <a:r>
              <a:rPr lang="en-US" sz="24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chave</a:t>
            </a:r>
            <a:r>
              <a:rPr lang="en-US" sz="24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estrangeira</a:t>
            </a:r>
            <a:r>
              <a:rPr lang="en-US" sz="24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endParaRPr lang="en-US" sz="240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2400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Cardinalidade N..N:</a:t>
            </a:r>
            <a:r>
              <a:rPr lang="en-US" sz="24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É criada uma nova tabela (entidade-associativa) </a:t>
            </a:r>
            <a:r>
              <a:rPr lang="en-US" sz="24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onde</a:t>
            </a:r>
            <a:r>
              <a:rPr lang="en-US" sz="24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a </a:t>
            </a:r>
            <a:r>
              <a:rPr lang="en-US" sz="24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chave</a:t>
            </a:r>
            <a:r>
              <a:rPr lang="en-US" sz="24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primária</a:t>
            </a:r>
            <a:r>
              <a:rPr lang="en-US" sz="24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será</a:t>
            </a:r>
            <a:r>
              <a:rPr lang="en-US" sz="24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composta</a:t>
            </a:r>
            <a:r>
              <a:rPr lang="en-US" sz="24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pelas</a:t>
            </a:r>
            <a:r>
              <a:rPr lang="en-US" sz="24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chaves</a:t>
            </a:r>
            <a:r>
              <a:rPr lang="en-US" sz="24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estrangeiras</a:t>
            </a:r>
            <a:r>
              <a:rPr lang="en-US" sz="24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das </a:t>
            </a:r>
            <a:r>
              <a:rPr lang="en-US" sz="24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duas</a:t>
            </a:r>
            <a:r>
              <a:rPr lang="en-US" sz="24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tabelas</a:t>
            </a:r>
            <a:r>
              <a:rPr lang="en-US" sz="24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endParaRPr lang="en-US" sz="240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Mapeamento da chave estrangeira</a:t>
            </a:r>
          </a:p>
        </p:txBody>
      </p:sp>
    </p:spTree>
    <p:extLst>
      <p:ext uri="{BB962C8B-B14F-4D97-AF65-F5344CB8AC3E}">
        <p14:creationId xmlns:p14="http://schemas.microsoft.com/office/powerpoint/2010/main" val="3329894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Modelagem Lógica</a:t>
            </a:r>
            <a:endParaRPr lang="pt-BR" b="1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5542EF-C7CA-40D5-82D1-CCE645CD6EB3}"/>
              </a:ext>
            </a:extLst>
          </p:cNvPr>
          <p:cNvSpPr txBox="1"/>
          <p:nvPr/>
        </p:nvSpPr>
        <p:spPr>
          <a:xfrm>
            <a:off x="793019" y="1642683"/>
            <a:ext cx="7578191" cy="24929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Cardinalidade 1..1:</a:t>
            </a:r>
          </a:p>
          <a:p>
            <a:pPr algn="just"/>
            <a:endParaRPr lang="en-US" sz="240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Mapeamento da chave estrangeira</a:t>
            </a:r>
          </a:p>
        </p:txBody>
      </p:sp>
      <p:pic>
        <p:nvPicPr>
          <p:cNvPr id="11" name="Picture 3" descr="Diagram&#10;&#10;Description automatically generated">
            <a:extLst>
              <a:ext uri="{FF2B5EF4-FFF2-40B4-BE49-F238E27FC236}">
                <a16:creationId xmlns:a16="http://schemas.microsoft.com/office/drawing/2014/main" id="{C5F66A40-A05B-41C7-85F2-4F6AE468D7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24" t="35160" r="-131" b="28767"/>
          <a:stretch/>
        </p:blipFill>
        <p:spPr>
          <a:xfrm>
            <a:off x="924517" y="2126760"/>
            <a:ext cx="6920463" cy="8008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067E1F2-D8D4-428E-AFA7-4455A669DA3E}"/>
              </a:ext>
            </a:extLst>
          </p:cNvPr>
          <p:cNvSpPr txBox="1"/>
          <p:nvPr/>
        </p:nvSpPr>
        <p:spPr>
          <a:xfrm>
            <a:off x="2654188" y="2259701"/>
            <a:ext cx="67973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/>
              <a:t>(1, 1)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758A93-C4C7-47E6-A309-CD4195211EFF}"/>
              </a:ext>
            </a:extLst>
          </p:cNvPr>
          <p:cNvSpPr txBox="1"/>
          <p:nvPr/>
        </p:nvSpPr>
        <p:spPr>
          <a:xfrm>
            <a:off x="5597666" y="2259700"/>
            <a:ext cx="6696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/>
              <a:t>(1, 1)</a:t>
            </a:r>
            <a:endParaRPr lang="en-US" sz="1400" b="1">
              <a:cs typeface="Calibri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03C05BCE-12B0-48A9-9710-432CED415A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5871" b="47647"/>
          <a:stretch/>
        </p:blipFill>
        <p:spPr>
          <a:xfrm>
            <a:off x="852527" y="3434325"/>
            <a:ext cx="1802517" cy="2745214"/>
          </a:xfrm>
          <a:prstGeom prst="rect">
            <a:avLst/>
          </a:prstGeom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56BB0322-80DE-44E5-9FAB-526E1FAE32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8720" b="47123"/>
          <a:stretch/>
        </p:blipFill>
        <p:spPr>
          <a:xfrm>
            <a:off x="3635346" y="3437599"/>
            <a:ext cx="4673986" cy="274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42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Modelagem Lógica</a:t>
            </a:r>
            <a:endParaRPr lang="pt-BR" b="1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5542EF-C7CA-40D5-82D1-CCE645CD6EB3}"/>
              </a:ext>
            </a:extLst>
          </p:cNvPr>
          <p:cNvSpPr txBox="1"/>
          <p:nvPr/>
        </p:nvSpPr>
        <p:spPr>
          <a:xfrm>
            <a:off x="793019" y="1642683"/>
            <a:ext cx="7578191" cy="24929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b="1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Cardinalidade</a:t>
            </a:r>
            <a:r>
              <a:rPr lang="en-US" sz="2400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1..N:</a:t>
            </a:r>
          </a:p>
          <a:p>
            <a:pPr algn="just"/>
            <a:endParaRPr lang="en-US" sz="240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Mapeamento da chave estrangeira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EA0E878-3CA3-474A-AEF2-31B0B49AD9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99" t="34236" r="-249" b="25652"/>
          <a:stretch/>
        </p:blipFill>
        <p:spPr>
          <a:xfrm>
            <a:off x="924515" y="2073584"/>
            <a:ext cx="6929201" cy="9250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4037FD-B626-4D45-BBB7-CE9386229B32}"/>
              </a:ext>
            </a:extLst>
          </p:cNvPr>
          <p:cNvSpPr txBox="1"/>
          <p:nvPr/>
        </p:nvSpPr>
        <p:spPr>
          <a:xfrm>
            <a:off x="2745222" y="2219240"/>
            <a:ext cx="67973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/>
              <a:t>(1, 1)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55C573-5C3D-455B-AE0B-7E9A8CB44810}"/>
              </a:ext>
            </a:extLst>
          </p:cNvPr>
          <p:cNvSpPr txBox="1"/>
          <p:nvPr/>
        </p:nvSpPr>
        <p:spPr>
          <a:xfrm>
            <a:off x="5496515" y="2219240"/>
            <a:ext cx="69996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cs typeface="Calibri"/>
              </a:rPr>
              <a:t>(1, n)</a:t>
            </a:r>
          </a:p>
        </p:txBody>
      </p:sp>
      <p:pic>
        <p:nvPicPr>
          <p:cNvPr id="18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9B5C2A0-3DA7-4733-9C77-B42D9A77F1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0266" b="65817"/>
          <a:stretch/>
        </p:blipFill>
        <p:spPr>
          <a:xfrm>
            <a:off x="1774179" y="3787033"/>
            <a:ext cx="5594429" cy="215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119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Modelagem Lógica</a:t>
            </a:r>
            <a:endParaRPr lang="pt-BR" b="1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5542EF-C7CA-40D5-82D1-CCE645CD6EB3}"/>
              </a:ext>
            </a:extLst>
          </p:cNvPr>
          <p:cNvSpPr txBox="1"/>
          <p:nvPr/>
        </p:nvSpPr>
        <p:spPr>
          <a:xfrm>
            <a:off x="793019" y="1642683"/>
            <a:ext cx="7578191" cy="24929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b="1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Cardinalidade</a:t>
            </a:r>
            <a:r>
              <a:rPr lang="en-US" sz="2400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N..N:</a:t>
            </a:r>
          </a:p>
          <a:p>
            <a:pPr algn="just"/>
            <a:endParaRPr lang="en-US" sz="240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Mapeamento da chave estrangeira</a:t>
            </a:r>
          </a:p>
        </p:txBody>
      </p:sp>
      <p:pic>
        <p:nvPicPr>
          <p:cNvPr id="4" name="Picture 13" descr="Diagram&#10;&#10;Description automatically generated">
            <a:extLst>
              <a:ext uri="{FF2B5EF4-FFF2-40B4-BE49-F238E27FC236}">
                <a16:creationId xmlns:a16="http://schemas.microsoft.com/office/drawing/2014/main" id="{5DFCFDC0-C014-489E-82AF-397EF08DA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426" y="2084543"/>
            <a:ext cx="6172200" cy="1495340"/>
          </a:xfrm>
          <a:prstGeom prst="rect">
            <a:avLst/>
          </a:prstGeom>
        </p:spPr>
      </p:pic>
      <p:pic>
        <p:nvPicPr>
          <p:cNvPr id="11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FF179F0-7DED-4155-B48B-12945A0E3C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9736" b="30831"/>
          <a:stretch/>
        </p:blipFill>
        <p:spPr>
          <a:xfrm>
            <a:off x="1618455" y="3434181"/>
            <a:ext cx="5749983" cy="296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926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D30ECF0-F82F-4DFB-B77F-F6E3DB955856}"/>
              </a:ext>
            </a:extLst>
          </p:cNvPr>
          <p:cNvGrpSpPr/>
          <p:nvPr/>
        </p:nvGrpSpPr>
        <p:grpSpPr>
          <a:xfrm>
            <a:off x="7402188" y="5257799"/>
            <a:ext cx="1051963" cy="1051963"/>
            <a:chOff x="4175489" y="5338720"/>
            <a:chExt cx="1051963" cy="105196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7291E41-2A3B-42E3-9639-EA344BC2813F}"/>
                </a:ext>
              </a:extLst>
            </p:cNvPr>
            <p:cNvSpPr/>
            <p:nvPr/>
          </p:nvSpPr>
          <p:spPr>
            <a:xfrm>
              <a:off x="4175489" y="5338720"/>
              <a:ext cx="1051963" cy="1051963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12" descr="Checkmark with solid fill">
              <a:extLst>
                <a:ext uri="{FF2B5EF4-FFF2-40B4-BE49-F238E27FC236}">
                  <a16:creationId xmlns:a16="http://schemas.microsoft.com/office/drawing/2014/main" id="{FFCB0944-E7D5-4862-B8ED-0C095E6A4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46295" y="5409527"/>
              <a:ext cx="914400" cy="914400"/>
            </a:xfrm>
            <a:prstGeom prst="rect">
              <a:avLst/>
            </a:prstGeom>
          </p:spPr>
        </p:pic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Modelagem Lógica</a:t>
            </a:r>
            <a:endParaRPr lang="pt-BR" b="1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Importância das regras de mapeamento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8776575-00D7-47D7-AC4E-C16A6FD866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100320"/>
              </p:ext>
            </p:extLst>
          </p:nvPr>
        </p:nvGraphicFramePr>
        <p:xfrm>
          <a:off x="666379" y="3595048"/>
          <a:ext cx="341376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880">
                  <a:extLst>
                    <a:ext uri="{9D8B030D-6E8A-4147-A177-3AD203B41FA5}">
                      <a16:colId xmlns:a16="http://schemas.microsoft.com/office/drawing/2014/main" val="2984415328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1752905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u="sng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nome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593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Apple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352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Samsung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372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Xiaomi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5013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EC58BCA-E62D-45CE-9723-4D08845FE9F8}"/>
              </a:ext>
            </a:extLst>
          </p:cNvPr>
          <p:cNvSpPr txBox="1"/>
          <p:nvPr/>
        </p:nvSpPr>
        <p:spPr>
          <a:xfrm>
            <a:off x="1592108" y="3119480"/>
            <a:ext cx="13776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Marca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B5880804-9384-43C3-B0BD-709147340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106692"/>
              </p:ext>
            </p:extLst>
          </p:nvPr>
        </p:nvGraphicFramePr>
        <p:xfrm>
          <a:off x="4641591" y="3584932"/>
          <a:ext cx="341375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6902">
                  <a:extLst>
                    <a:ext uri="{9D8B030D-6E8A-4147-A177-3AD203B41FA5}">
                      <a16:colId xmlns:a16="http://schemas.microsoft.com/office/drawing/2014/main" val="2984415328"/>
                    </a:ext>
                  </a:extLst>
                </a:gridCol>
                <a:gridCol w="1668937">
                  <a:extLst>
                    <a:ext uri="{9D8B030D-6E8A-4147-A177-3AD203B41FA5}">
                      <a16:colId xmlns:a16="http://schemas.microsoft.com/office/drawing/2014/main" val="1752905565"/>
                    </a:ext>
                  </a:extLst>
                </a:gridCol>
                <a:gridCol w="1137920">
                  <a:extLst>
                    <a:ext uri="{9D8B030D-6E8A-4147-A177-3AD203B41FA5}">
                      <a16:colId xmlns:a16="http://schemas.microsoft.com/office/drawing/2014/main" val="4210037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u="sng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err="1"/>
                        <a:t>id_marca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593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Galaxy A32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352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Galaxy A12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372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Iphone</a:t>
                      </a:r>
                      <a:r>
                        <a:rPr lang="en-US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5013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2F94525-E956-4D06-98BC-C2B40DEC2FF4}"/>
              </a:ext>
            </a:extLst>
          </p:cNvPr>
          <p:cNvSpPr txBox="1"/>
          <p:nvPr/>
        </p:nvSpPr>
        <p:spPr>
          <a:xfrm>
            <a:off x="5617895" y="3119479"/>
            <a:ext cx="13776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Produto</a:t>
            </a:r>
          </a:p>
        </p:txBody>
      </p:sp>
    </p:spTree>
    <p:extLst>
      <p:ext uri="{BB962C8B-B14F-4D97-AF65-F5344CB8AC3E}">
        <p14:creationId xmlns:p14="http://schemas.microsoft.com/office/powerpoint/2010/main" val="1805774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37291E41-2A3B-42E3-9639-EA344BC2813F}"/>
              </a:ext>
            </a:extLst>
          </p:cNvPr>
          <p:cNvSpPr/>
          <p:nvPr/>
        </p:nvSpPr>
        <p:spPr>
          <a:xfrm>
            <a:off x="7402188" y="5257799"/>
            <a:ext cx="1051963" cy="10519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Modelagem Lógica</a:t>
            </a:r>
            <a:endParaRPr lang="pt-BR" b="1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Importância das regras de mapeamento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8776575-00D7-47D7-AC4E-C16A6FD866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175485"/>
              </p:ext>
            </p:extLst>
          </p:nvPr>
        </p:nvGraphicFramePr>
        <p:xfrm>
          <a:off x="666379" y="3595048"/>
          <a:ext cx="341375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002">
                  <a:extLst>
                    <a:ext uri="{9D8B030D-6E8A-4147-A177-3AD203B41FA5}">
                      <a16:colId xmlns:a16="http://schemas.microsoft.com/office/drawing/2014/main" val="2984415328"/>
                    </a:ext>
                  </a:extLst>
                </a:gridCol>
                <a:gridCol w="1477378">
                  <a:extLst>
                    <a:ext uri="{9D8B030D-6E8A-4147-A177-3AD203B41FA5}">
                      <a16:colId xmlns:a16="http://schemas.microsoft.com/office/drawing/2014/main" val="1752905565"/>
                    </a:ext>
                  </a:extLst>
                </a:gridCol>
                <a:gridCol w="1477378">
                  <a:extLst>
                    <a:ext uri="{9D8B030D-6E8A-4147-A177-3AD203B41FA5}">
                      <a16:colId xmlns:a16="http://schemas.microsoft.com/office/drawing/2014/main" val="733351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u="sng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err="1"/>
                        <a:t>id_produto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593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Apple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352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Samsung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372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Samsung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5013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EC58BCA-E62D-45CE-9723-4D08845FE9F8}"/>
              </a:ext>
            </a:extLst>
          </p:cNvPr>
          <p:cNvSpPr txBox="1"/>
          <p:nvPr/>
        </p:nvSpPr>
        <p:spPr>
          <a:xfrm>
            <a:off x="1592108" y="3119480"/>
            <a:ext cx="13776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Marca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B5880804-9384-43C3-B0BD-709147340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294586"/>
              </p:ext>
            </p:extLst>
          </p:nvPr>
        </p:nvGraphicFramePr>
        <p:xfrm>
          <a:off x="4693380" y="3600955"/>
          <a:ext cx="358077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477">
                  <a:extLst>
                    <a:ext uri="{9D8B030D-6E8A-4147-A177-3AD203B41FA5}">
                      <a16:colId xmlns:a16="http://schemas.microsoft.com/office/drawing/2014/main" val="2984415328"/>
                    </a:ext>
                  </a:extLst>
                </a:gridCol>
                <a:gridCol w="1780295">
                  <a:extLst>
                    <a:ext uri="{9D8B030D-6E8A-4147-A177-3AD203B41FA5}">
                      <a16:colId xmlns:a16="http://schemas.microsoft.com/office/drawing/2014/main" val="1752905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u="sng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nome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593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Galaxy A32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352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Galaxy A12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372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Iphone</a:t>
                      </a:r>
                      <a:r>
                        <a:rPr lang="en-US"/>
                        <a:t> 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5013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2F94525-E956-4D06-98BC-C2B40DEC2FF4}"/>
              </a:ext>
            </a:extLst>
          </p:cNvPr>
          <p:cNvSpPr txBox="1"/>
          <p:nvPr/>
        </p:nvSpPr>
        <p:spPr>
          <a:xfrm>
            <a:off x="5617895" y="3119479"/>
            <a:ext cx="13776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Produto</a:t>
            </a:r>
          </a:p>
        </p:txBody>
      </p:sp>
      <p:pic>
        <p:nvPicPr>
          <p:cNvPr id="11" name="Graphic 14" descr="No sign with solid fill">
            <a:extLst>
              <a:ext uri="{FF2B5EF4-FFF2-40B4-BE49-F238E27FC236}">
                <a16:creationId xmlns:a16="http://schemas.microsoft.com/office/drawing/2014/main" id="{A0074A64-B96A-4B6C-A441-557347301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2995" y="53286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90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Modelagem Lógica</a:t>
            </a:r>
            <a:endParaRPr lang="pt-BR" b="1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Tipos dos atributos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0E000BE-F7F9-483E-91E3-16E268B6D5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795974"/>
              </p:ext>
            </p:extLst>
          </p:nvPr>
        </p:nvGraphicFramePr>
        <p:xfrm>
          <a:off x="990059" y="2158711"/>
          <a:ext cx="7133618" cy="3615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910">
                  <a:extLst>
                    <a:ext uri="{9D8B030D-6E8A-4147-A177-3AD203B41FA5}">
                      <a16:colId xmlns:a16="http://schemas.microsoft.com/office/drawing/2014/main" val="972915317"/>
                    </a:ext>
                  </a:extLst>
                </a:gridCol>
                <a:gridCol w="6002708">
                  <a:extLst>
                    <a:ext uri="{9D8B030D-6E8A-4147-A177-3AD203B41FA5}">
                      <a16:colId xmlns:a16="http://schemas.microsoft.com/office/drawing/2014/main" val="3925103394"/>
                    </a:ext>
                  </a:extLst>
                </a:gridCol>
              </a:tblGrid>
              <a:tr h="291694">
                <a:tc>
                  <a:txBody>
                    <a:bodyPr/>
                    <a:lstStyle/>
                    <a:p>
                      <a:r>
                        <a:rPr lang="en-US"/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Descrição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177628"/>
                  </a:ext>
                </a:extLst>
              </a:tr>
              <a:tr h="37425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boolean</a:t>
                      </a:r>
                      <a:endParaRPr lang="en-US" sz="160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usado</a:t>
                      </a:r>
                      <a:r>
                        <a:rPr lang="en-US" sz="1600" b="0" i="0" u="none" strike="noStrike" noProof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para </a:t>
                      </a:r>
                      <a:r>
                        <a:rPr lang="en-US" sz="1600" b="0" i="0" u="none" strike="noStrike" noProof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armazenar</a:t>
                      </a:r>
                      <a:r>
                        <a:rPr lang="en-US" sz="1600" b="0" i="0" u="none" strike="noStrike" noProof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valor </a:t>
                      </a:r>
                      <a:r>
                        <a:rPr lang="en-US" sz="1600" b="0" i="0" u="none" strike="noStrike" noProof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lógico</a:t>
                      </a:r>
                      <a:r>
                        <a:rPr lang="en-US" sz="1600" b="0" i="0" u="none" strike="noStrike" noProof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(true/false).</a:t>
                      </a:r>
                      <a:endParaRPr lang="en-US" sz="1600" b="0" i="0" u="none" strike="noStrike" noProof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52551"/>
                  </a:ext>
                </a:extLst>
              </a:tr>
              <a:tr h="35402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character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usado</a:t>
                      </a:r>
                      <a:r>
                        <a:rPr lang="en-US" sz="1600" b="0" i="0" u="none" strike="noStrike" noProof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para </a:t>
                      </a:r>
                      <a:r>
                        <a:rPr lang="en-US" sz="1600" b="0" i="0" u="none" strike="noStrike" noProof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armazenar</a:t>
                      </a:r>
                      <a:r>
                        <a:rPr lang="en-US" sz="1600" b="0" i="0" u="none" strike="noStrike" noProof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</a:t>
                      </a:r>
                      <a:r>
                        <a:rPr lang="en-US" sz="1600" b="0" i="0" u="none" strike="noStrike" noProof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caracteres</a:t>
                      </a:r>
                      <a:r>
                        <a:rPr lang="en-US" sz="1600" b="0" i="0" u="none" strike="noStrike" noProof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.</a:t>
                      </a:r>
                      <a:endParaRPr lang="en-US" sz="1600" b="0" i="0" u="none" strike="noStrike" noProof="0" err="1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818942"/>
                  </a:ext>
                </a:extLst>
              </a:tr>
              <a:tr h="29169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text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usado</a:t>
                      </a:r>
                      <a:r>
                        <a:rPr lang="en-US" sz="1600" b="0" i="0" u="none" strike="noStrike" noProof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para </a:t>
                      </a:r>
                      <a:r>
                        <a:rPr lang="en-US" sz="1600" b="0" i="0" u="none" strike="noStrike" noProof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armazenar</a:t>
                      </a:r>
                      <a:r>
                        <a:rPr lang="en-US" sz="1600" b="0" i="0" u="none" strike="noStrike" noProof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</a:t>
                      </a:r>
                      <a:r>
                        <a:rPr lang="en-US" sz="1600" b="0" i="0" u="none" strike="noStrike" noProof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texto</a:t>
                      </a:r>
                      <a:r>
                        <a:rPr lang="en-US" sz="1600" b="0" i="0" u="none" strike="noStrike" noProof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.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443427"/>
                  </a:ext>
                </a:extLst>
              </a:tr>
              <a:tr h="37425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date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usado</a:t>
                      </a:r>
                      <a:r>
                        <a:rPr lang="en-US" sz="1600" b="0" i="0" u="none" strike="noStrike" noProof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para </a:t>
                      </a:r>
                      <a:r>
                        <a:rPr lang="en-US" sz="1600" b="0" i="0" u="none" strike="noStrike" noProof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armazenar</a:t>
                      </a:r>
                      <a:r>
                        <a:rPr lang="en-US" sz="1600" b="0" i="0" u="none" strike="noStrike" noProof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</a:t>
                      </a:r>
                      <a:r>
                        <a:rPr lang="en-US" sz="1600" b="0" i="0" u="none" strike="noStrike" noProof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uma</a:t>
                      </a:r>
                      <a:r>
                        <a:rPr lang="en-US" sz="1600" b="0" i="0" u="none" strike="noStrike" noProof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data (</a:t>
                      </a:r>
                      <a:r>
                        <a:rPr lang="en-US" sz="1600" b="0" i="0" u="none" strike="noStrike" noProof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ano</a:t>
                      </a:r>
                      <a:r>
                        <a:rPr lang="en-US" sz="1600" b="0" i="0" u="none" strike="noStrike" noProof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, </a:t>
                      </a:r>
                      <a:r>
                        <a:rPr lang="en-US" sz="1600" b="0" i="0" u="none" strike="noStrike" noProof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mês</a:t>
                      </a:r>
                      <a:r>
                        <a:rPr lang="en-US" sz="1600" b="0" i="0" u="none" strike="noStrike" noProof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e </a:t>
                      </a:r>
                      <a:r>
                        <a:rPr lang="en-US" sz="1600" b="0" i="0" u="none" strike="noStrike" noProof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dia</a:t>
                      </a:r>
                      <a:r>
                        <a:rPr lang="en-US" sz="1600" b="0" i="0" u="none" strike="noStrike" noProof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).</a:t>
                      </a:r>
                      <a:endParaRPr lang="en-US" sz="1600" b="0" i="0" u="none" strike="noStrike" noProof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447958"/>
                  </a:ext>
                </a:extLst>
              </a:tr>
              <a:tr h="37425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integer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usado</a:t>
                      </a:r>
                      <a:r>
                        <a:rPr lang="en-US" sz="1600" b="0" i="0" u="none" strike="noStrike" noProof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para </a:t>
                      </a:r>
                      <a:r>
                        <a:rPr lang="en-US" sz="1600" b="0" i="0" u="none" strike="noStrike" noProof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armazenar</a:t>
                      </a:r>
                      <a:r>
                        <a:rPr lang="en-US" sz="1600" b="0" i="0" u="none" strike="noStrike" noProof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um valor </a:t>
                      </a:r>
                      <a:r>
                        <a:rPr lang="en-US" sz="1600" b="0" i="0" u="none" strike="noStrike" noProof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inteiro</a:t>
                      </a:r>
                      <a:r>
                        <a:rPr lang="en-US" sz="1600" b="0" i="0" u="none" strike="noStrike" noProof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.</a:t>
                      </a:r>
                      <a:endParaRPr lang="en-US" sz="1600" b="0" i="0" u="none" strike="noStrike" noProof="0" err="1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473354"/>
                  </a:ext>
                </a:extLst>
              </a:tr>
              <a:tr h="33379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numeric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usado</a:t>
                      </a:r>
                      <a:r>
                        <a:rPr lang="en-US" sz="1600" b="0" i="0" u="none" strike="noStrike" noProof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para </a:t>
                      </a:r>
                      <a:r>
                        <a:rPr lang="en-US" sz="1600" b="0" i="0" u="none" strike="noStrike" noProof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armazenar</a:t>
                      </a:r>
                      <a:r>
                        <a:rPr lang="en-US" sz="1600" b="0" i="0" u="none" strike="noStrike" noProof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um valor com </a:t>
                      </a:r>
                      <a:r>
                        <a:rPr lang="en-US" sz="1600" b="0" i="0" u="none" strike="noStrike" noProof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ponto</a:t>
                      </a:r>
                      <a:r>
                        <a:rPr lang="en-US" sz="1600" b="0" i="0" u="none" strike="noStrike" noProof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</a:t>
                      </a:r>
                      <a:r>
                        <a:rPr lang="en-US" sz="1600" b="0" i="0" u="none" strike="noStrike" noProof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flutuante</a:t>
                      </a:r>
                      <a:r>
                        <a:rPr lang="en-US" sz="1600" b="0" i="0" u="none" strike="noStrike" noProof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.</a:t>
                      </a:r>
                      <a:endParaRPr lang="en-US" sz="1600" b="0" i="0" u="none" strike="noStrike" noProof="0" err="1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2230441"/>
                  </a:ext>
                </a:extLst>
              </a:tr>
              <a:tr h="34391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time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usado</a:t>
                      </a:r>
                      <a:r>
                        <a:rPr lang="en-US" sz="1600" b="0" i="0" u="none" strike="noStrike" noProof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para </a:t>
                      </a:r>
                      <a:r>
                        <a:rPr lang="en-US" sz="1600" b="0" i="0" u="none" strike="noStrike" noProof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armazenar</a:t>
                      </a:r>
                      <a:r>
                        <a:rPr lang="en-US" sz="1600" b="0" i="0" u="none" strike="noStrike" noProof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um </a:t>
                      </a:r>
                      <a:r>
                        <a:rPr lang="en-US" sz="1600" b="0" i="0" u="none" strike="noStrike" noProof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horário</a:t>
                      </a:r>
                      <a:r>
                        <a:rPr lang="en-US" sz="1600" b="0" i="0" u="none" strike="noStrike" noProof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.</a:t>
                      </a:r>
                      <a:endParaRPr lang="en-US" sz="1600" b="0" i="0" u="none" strike="noStrike" noProof="0" err="1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322040"/>
                  </a:ext>
                </a:extLst>
              </a:tr>
              <a:tr h="35402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timestamp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usado</a:t>
                      </a:r>
                      <a:r>
                        <a:rPr lang="en-US" sz="1600" b="0" i="0" u="none" strike="noStrike" noProof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para </a:t>
                      </a:r>
                      <a:r>
                        <a:rPr lang="en-US" sz="1600" b="0" i="0" u="none" strike="noStrike" noProof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armazenar</a:t>
                      </a:r>
                      <a:r>
                        <a:rPr lang="en-US" sz="1600" b="0" i="0" u="none" strike="noStrike" noProof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data e </a:t>
                      </a:r>
                      <a:r>
                        <a:rPr lang="en-US" sz="1600" b="0" i="0" u="none" strike="noStrike" noProof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horário</a:t>
                      </a:r>
                      <a:r>
                        <a:rPr lang="en-US" sz="1600" b="0" i="0" u="none" strike="noStrike" noProof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.</a:t>
                      </a:r>
                      <a:endParaRPr lang="en-US" sz="1600" b="0" i="0" u="none" strike="noStrike" noProof="0" err="1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433198"/>
                  </a:ext>
                </a:extLst>
              </a:tr>
              <a:tr h="40460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err="1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uuid</a:t>
                      </a:r>
                      <a:endParaRPr lang="en-US" sz="160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usado</a:t>
                      </a:r>
                      <a:r>
                        <a:rPr lang="en-US" sz="1600" b="0" i="0" u="none" strike="noStrike" noProof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para </a:t>
                      </a:r>
                      <a:r>
                        <a:rPr lang="en-US" sz="1600" b="0" i="0" u="none" strike="noStrike" noProof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armazenar</a:t>
                      </a:r>
                      <a:r>
                        <a:rPr lang="en-US" sz="1600" b="0" i="0" u="none" strike="noStrike" noProof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</a:t>
                      </a:r>
                      <a:r>
                        <a:rPr lang="en-US" sz="1600" b="0" i="0" u="none" strike="noStrike" noProof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identificadores</a:t>
                      </a:r>
                      <a:r>
                        <a:rPr lang="en-US" sz="1600" b="0" i="0" u="none" strike="noStrike" noProof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 </a:t>
                      </a:r>
                      <a:r>
                        <a:rPr lang="en-US" sz="1600" b="0" i="0" u="none" strike="noStrike" noProof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universais</a:t>
                      </a:r>
                      <a:r>
                        <a:rPr lang="en-US" sz="1600" b="0" i="0" u="none" strike="noStrike" noProof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libri"/>
                        </a:rPr>
                        <a:t>.</a:t>
                      </a:r>
                      <a:endParaRPr lang="en-US" sz="1600" b="0" i="0" u="none" strike="noStrike" noProof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645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7460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Normalização</a:t>
            </a:r>
            <a:endParaRPr lang="pt-BR" b="1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Primeira Forma Normal (1FN)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B887D5-F19E-4F00-98B4-8DCB0A067FF3}"/>
              </a:ext>
            </a:extLst>
          </p:cNvPr>
          <p:cNvSpPr txBox="1"/>
          <p:nvPr/>
        </p:nvSpPr>
        <p:spPr>
          <a:xfrm>
            <a:off x="793019" y="1642683"/>
            <a:ext cx="7578191" cy="57554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Uma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tabela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está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na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1FN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quando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respeita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as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seguintes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regras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: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Existe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uma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chave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primária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na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tabela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Colunas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contêm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valores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atômicos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(um valor por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atributo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).</a:t>
            </a:r>
            <a:endParaRPr lang="en-US">
              <a:solidFill>
                <a:schemeClr val="bg2">
                  <a:lumMod val="75000"/>
                </a:schemeClr>
              </a:solidFill>
            </a:endParaRPr>
          </a:p>
          <a:p>
            <a:pPr marL="342900" indent="-342900" algn="just">
              <a:buFont typeface="Arial"/>
              <a:buChar char="•"/>
            </a:pPr>
            <a:endParaRPr lang="en-US" sz="200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Na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primeira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forma normal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buscamos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tratar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os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atributos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multivalorados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compostos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endParaRPr lang="en-US" sz="200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2000" b="1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Atributo</a:t>
            </a:r>
            <a:r>
              <a:rPr lang="en-US" sz="2000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b="1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multivalorado</a:t>
            </a:r>
            <a:r>
              <a:rPr lang="en-US" sz="2000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: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conteúdo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é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formado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por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mais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um valor.</a:t>
            </a:r>
          </a:p>
          <a:p>
            <a:pPr algn="just"/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Ex.: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telefone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(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haver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mais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um).</a:t>
            </a:r>
          </a:p>
          <a:p>
            <a:pPr algn="just"/>
            <a:endParaRPr lang="en-US" sz="200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2000" b="1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Atributo</a:t>
            </a:r>
            <a:r>
              <a:rPr lang="en-US" sz="2000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b="1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composto</a:t>
            </a:r>
            <a:r>
              <a:rPr lang="en-US" sz="2000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: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conteúdo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é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formado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por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vários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itens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menores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  <a:endParaRPr lang="en-US" sz="2000" b="1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Ex.: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endereço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(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rua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número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cidade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estado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etc.).</a:t>
            </a:r>
          </a:p>
          <a:p>
            <a:pPr marL="342900" indent="-342900" algn="just">
              <a:buFont typeface="Arial"/>
              <a:buChar char="•"/>
            </a:pPr>
            <a:endParaRPr lang="en-US" sz="200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5964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">
            <a:extLst>
              <a:ext uri="{FF2B5EF4-FFF2-40B4-BE49-F238E27FC236}">
                <a16:creationId xmlns:a16="http://schemas.microsoft.com/office/drawing/2014/main" id="{301A74E7-A254-E346-85BC-EF9538AF4207}"/>
              </a:ext>
            </a:extLst>
          </p:cNvPr>
          <p:cNvSpPr txBox="1">
            <a:spLocks/>
          </p:cNvSpPr>
          <p:nvPr/>
        </p:nvSpPr>
        <p:spPr>
          <a:xfrm>
            <a:off x="796637" y="416458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1"/>
                </a:solidFill>
                <a:latin typeface="+mn-lt"/>
                <a:cs typeface="Calibri"/>
              </a:rPr>
              <a:t>Categorias</a:t>
            </a:r>
            <a:endParaRPr lang="pt-BR" b="1">
              <a:solidFill>
                <a:schemeClr val="bg1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E1C552-EC0C-4C4F-9ACA-E7BE44F6D4D2}"/>
              </a:ext>
            </a:extLst>
          </p:cNvPr>
          <p:cNvSpPr txBox="1"/>
          <p:nvPr/>
        </p:nvSpPr>
        <p:spPr>
          <a:xfrm>
            <a:off x="793595" y="2075985"/>
            <a:ext cx="7556809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solidFill>
                  <a:srgbClr val="FFFFFF"/>
                </a:solidFill>
              </a:rPr>
              <a:t>Existem duas categorias principais de banco de dados: </a:t>
            </a:r>
            <a:r>
              <a:rPr lang="en-US" b="1">
                <a:solidFill>
                  <a:srgbClr val="FFFFFF"/>
                </a:solidFill>
              </a:rPr>
              <a:t>Relacionais e Não-relacionais.</a:t>
            </a:r>
            <a:endParaRPr lang="en-US" b="1">
              <a:solidFill>
                <a:srgbClr val="FFFFFF"/>
              </a:solidFill>
              <a:ea typeface="+mn-lt"/>
              <a:cs typeface="+mn-lt"/>
            </a:endParaRPr>
          </a:p>
          <a:p>
            <a:pPr algn="just"/>
            <a:endParaRPr lang="en-US" b="1">
              <a:solidFill>
                <a:srgbClr val="FFFFFF"/>
              </a:solidFill>
              <a:cs typeface="Calibri"/>
            </a:endParaRPr>
          </a:p>
          <a:p>
            <a:pPr algn="just"/>
            <a:r>
              <a:rPr lang="en-US" b="1">
                <a:solidFill>
                  <a:srgbClr val="FFFFFF"/>
                </a:solidFill>
                <a:cs typeface="Calibri"/>
              </a:rPr>
              <a:t>Bancos de dados relacionais (SQL): 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os dados são armazenados em formatos tabulares, ou seja, o dado fica na coluna, enquanto a descrição fica em linhas e atributos. Uma outra característica importante é sua linguagem, que é baseada no SQL (Structured Query Language).</a:t>
            </a:r>
          </a:p>
          <a:p>
            <a:pPr algn="just"/>
            <a:endParaRPr lang="en-US">
              <a:solidFill>
                <a:srgbClr val="FFFFFF"/>
              </a:solidFill>
              <a:cs typeface="Calibri"/>
            </a:endParaRPr>
          </a:p>
          <a:p>
            <a:pPr algn="just"/>
            <a:r>
              <a:rPr lang="en-US" b="1">
                <a:solidFill>
                  <a:srgbClr val="FFFFFF"/>
                </a:solidFill>
                <a:cs typeface="Calibri"/>
              </a:rPr>
              <a:t>Bancos de dados não relacionais (NoSQL):  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os dados não são tabulares e podem ser armazenados de diferentes formas com base no banco NoSQL escolhido. Dentre as principais formas de armazenamento estão o armazenamento em documentos, chave-valor, grafos e colunas.</a:t>
            </a:r>
            <a:endParaRPr lang="en-US">
              <a:solidFill>
                <a:srgbClr val="FFFFFF"/>
              </a:solidFill>
              <a:cs typeface="Calibri"/>
            </a:endParaRPr>
          </a:p>
          <a:p>
            <a:pPr algn="just"/>
            <a:endParaRPr lang="en-US">
              <a:solidFill>
                <a:srgbClr val="FFFFFF"/>
              </a:solidFill>
              <a:cs typeface="Calibri"/>
            </a:endParaRPr>
          </a:p>
          <a:p>
            <a:pPr algn="just"/>
            <a:endParaRPr lang="en-US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16397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Normalização</a:t>
            </a:r>
            <a:endParaRPr lang="pt-BR" b="1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Primeira Forma Normal (1FN)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5B02220-449B-4ED1-9C70-EA0D777E5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605905"/>
              </p:ext>
            </p:extLst>
          </p:nvPr>
        </p:nvGraphicFramePr>
        <p:xfrm>
          <a:off x="1092424" y="3398654"/>
          <a:ext cx="6928797" cy="1478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255">
                  <a:extLst>
                    <a:ext uri="{9D8B030D-6E8A-4147-A177-3AD203B41FA5}">
                      <a16:colId xmlns:a16="http://schemas.microsoft.com/office/drawing/2014/main" val="1041246188"/>
                    </a:ext>
                  </a:extLst>
                </a:gridCol>
                <a:gridCol w="920466">
                  <a:extLst>
                    <a:ext uri="{9D8B030D-6E8A-4147-A177-3AD203B41FA5}">
                      <a16:colId xmlns:a16="http://schemas.microsoft.com/office/drawing/2014/main" val="1482840372"/>
                    </a:ext>
                  </a:extLst>
                </a:gridCol>
                <a:gridCol w="606901">
                  <a:extLst>
                    <a:ext uri="{9D8B030D-6E8A-4147-A177-3AD203B41FA5}">
                      <a16:colId xmlns:a16="http://schemas.microsoft.com/office/drawing/2014/main" val="2564265266"/>
                    </a:ext>
                  </a:extLst>
                </a:gridCol>
                <a:gridCol w="2619795">
                  <a:extLst>
                    <a:ext uri="{9D8B030D-6E8A-4147-A177-3AD203B41FA5}">
                      <a16:colId xmlns:a16="http://schemas.microsoft.com/office/drawing/2014/main" val="301770989"/>
                    </a:ext>
                  </a:extLst>
                </a:gridCol>
                <a:gridCol w="2407380">
                  <a:extLst>
                    <a:ext uri="{9D8B030D-6E8A-4147-A177-3AD203B41FA5}">
                      <a16:colId xmlns:a16="http://schemas.microsoft.com/office/drawing/2014/main" val="4239563011"/>
                    </a:ext>
                  </a:extLst>
                </a:gridCol>
              </a:tblGrid>
              <a:tr h="364141">
                <a:tc>
                  <a:txBody>
                    <a:bodyPr/>
                    <a:lstStyle/>
                    <a:p>
                      <a:r>
                        <a:rPr lang="en-US" u="sng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sexo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endereço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err="1"/>
                        <a:t>telefone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89415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Marcos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Blumenau, SC, </a:t>
                      </a:r>
                      <a:r>
                        <a:rPr lang="en-US" err="1"/>
                        <a:t>Brasil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999-999, 555-555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709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Maria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Rio de Janeiro, RJ, </a:t>
                      </a:r>
                      <a:r>
                        <a:rPr lang="en-US" err="1"/>
                        <a:t>Brasil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123-123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747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Pedro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São Paulo, SP, </a:t>
                      </a:r>
                      <a:r>
                        <a:rPr lang="en-US" err="1"/>
                        <a:t>Brasil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345-345, 203-203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280809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AB753FEF-747C-4448-9973-1763615A406B}"/>
              </a:ext>
            </a:extLst>
          </p:cNvPr>
          <p:cNvSpPr/>
          <p:nvPr/>
        </p:nvSpPr>
        <p:spPr>
          <a:xfrm>
            <a:off x="7402188" y="5257799"/>
            <a:ext cx="1051963" cy="10519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4" descr="No sign with solid fill">
            <a:extLst>
              <a:ext uri="{FF2B5EF4-FFF2-40B4-BE49-F238E27FC236}">
                <a16:creationId xmlns:a16="http://schemas.microsoft.com/office/drawing/2014/main" id="{3FA2193C-D2FE-4B24-AB01-6F6995000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2995" y="5328605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3797188" y="2907064"/>
            <a:ext cx="120571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Pessoa</a:t>
            </a:r>
            <a:endParaRPr lang="en-US" sz="240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43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Normalização</a:t>
            </a:r>
            <a:endParaRPr lang="pt-BR" b="1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Primeira Forma Normal (1FN)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5B02220-449B-4ED1-9C70-EA0D777E5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503029"/>
              </p:ext>
            </p:extLst>
          </p:nvPr>
        </p:nvGraphicFramePr>
        <p:xfrm>
          <a:off x="475407" y="2619795"/>
          <a:ext cx="5219775" cy="15120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946">
                  <a:extLst>
                    <a:ext uri="{9D8B030D-6E8A-4147-A177-3AD203B41FA5}">
                      <a16:colId xmlns:a16="http://schemas.microsoft.com/office/drawing/2014/main" val="1041246188"/>
                    </a:ext>
                  </a:extLst>
                </a:gridCol>
                <a:gridCol w="910354">
                  <a:extLst>
                    <a:ext uri="{9D8B030D-6E8A-4147-A177-3AD203B41FA5}">
                      <a16:colId xmlns:a16="http://schemas.microsoft.com/office/drawing/2014/main" val="1482840372"/>
                    </a:ext>
                  </a:extLst>
                </a:gridCol>
                <a:gridCol w="647359">
                  <a:extLst>
                    <a:ext uri="{9D8B030D-6E8A-4147-A177-3AD203B41FA5}">
                      <a16:colId xmlns:a16="http://schemas.microsoft.com/office/drawing/2014/main" val="2564265266"/>
                    </a:ext>
                  </a:extLst>
                </a:gridCol>
                <a:gridCol w="1567831">
                  <a:extLst>
                    <a:ext uri="{9D8B030D-6E8A-4147-A177-3AD203B41FA5}">
                      <a16:colId xmlns:a16="http://schemas.microsoft.com/office/drawing/2014/main" val="301770989"/>
                    </a:ext>
                  </a:extLst>
                </a:gridCol>
                <a:gridCol w="920467">
                  <a:extLst>
                    <a:ext uri="{9D8B030D-6E8A-4147-A177-3AD203B41FA5}">
                      <a16:colId xmlns:a16="http://schemas.microsoft.com/office/drawing/2014/main" val="2785650172"/>
                    </a:ext>
                  </a:extLst>
                </a:gridCol>
                <a:gridCol w="738818">
                  <a:extLst>
                    <a:ext uri="{9D8B030D-6E8A-4147-A177-3AD203B41FA5}">
                      <a16:colId xmlns:a16="http://schemas.microsoft.com/office/drawing/2014/main" val="3599177746"/>
                    </a:ext>
                  </a:extLst>
                </a:gridCol>
              </a:tblGrid>
              <a:tr h="364141">
                <a:tc>
                  <a:txBody>
                    <a:bodyPr/>
                    <a:lstStyle/>
                    <a:p>
                      <a:pPr algn="ctr"/>
                      <a:r>
                        <a:rPr lang="en-US" u="sng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sexo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cidade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err="1"/>
                        <a:t>estado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err="1"/>
                        <a:t>país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894150"/>
                  </a:ext>
                </a:extLst>
              </a:tr>
              <a:tr h="40460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Marcos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Blumenau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SC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err="1"/>
                        <a:t>Brasil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709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Maria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Rio de Janeiro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RJ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err="1"/>
                        <a:t>Brasil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747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Pedro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São Paulo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err="1"/>
                        <a:t>Brasil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2808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2290046" y="2199011"/>
            <a:ext cx="120571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Pessoa</a:t>
            </a:r>
            <a:endParaRPr lang="en-US" sz="240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F2AE93C3-D04E-4B60-85F9-5422732469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415616"/>
              </p:ext>
            </p:extLst>
          </p:nvPr>
        </p:nvGraphicFramePr>
        <p:xfrm>
          <a:off x="5927415" y="2640024"/>
          <a:ext cx="2609875" cy="2253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3690">
                  <a:extLst>
                    <a:ext uri="{9D8B030D-6E8A-4147-A177-3AD203B41FA5}">
                      <a16:colId xmlns:a16="http://schemas.microsoft.com/office/drawing/2014/main" val="1041246188"/>
                    </a:ext>
                  </a:extLst>
                </a:gridCol>
                <a:gridCol w="1406185">
                  <a:extLst>
                    <a:ext uri="{9D8B030D-6E8A-4147-A177-3AD203B41FA5}">
                      <a16:colId xmlns:a16="http://schemas.microsoft.com/office/drawing/2014/main" val="1482840372"/>
                    </a:ext>
                  </a:extLst>
                </a:gridCol>
              </a:tblGrid>
              <a:tr h="364141">
                <a:tc>
                  <a:txBody>
                    <a:bodyPr/>
                    <a:lstStyle/>
                    <a:p>
                      <a:pPr algn="ctr"/>
                      <a:r>
                        <a:rPr lang="en-US" u="sng" err="1"/>
                        <a:t>id_pessoa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 err="1"/>
                        <a:t>telefone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894150"/>
                  </a:ext>
                </a:extLst>
              </a:tr>
              <a:tr h="40460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999-999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709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555-555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747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123-123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280809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345-345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907953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203-203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04158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E977FCE-75F2-45EA-8112-ECB9688E24C8}"/>
              </a:ext>
            </a:extLst>
          </p:cNvPr>
          <p:cNvSpPr txBox="1"/>
          <p:nvPr/>
        </p:nvSpPr>
        <p:spPr>
          <a:xfrm>
            <a:off x="6416983" y="2199010"/>
            <a:ext cx="135743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Telefone</a:t>
            </a:r>
            <a:endParaRPr lang="en-US" sz="240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B062D8A-9753-4EEF-9DDD-D72FF75F85CB}"/>
              </a:ext>
            </a:extLst>
          </p:cNvPr>
          <p:cNvSpPr/>
          <p:nvPr/>
        </p:nvSpPr>
        <p:spPr>
          <a:xfrm>
            <a:off x="7402188" y="5257799"/>
            <a:ext cx="1051963" cy="10519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2" descr="Checkmark with solid fill">
            <a:extLst>
              <a:ext uri="{FF2B5EF4-FFF2-40B4-BE49-F238E27FC236}">
                <a16:creationId xmlns:a16="http://schemas.microsoft.com/office/drawing/2014/main" id="{B71B8FF0-D9E5-4375-82CB-B3E6ED12C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2994" y="5328606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E3197E1-8D7F-4A83-8985-37FB9B075A65}"/>
              </a:ext>
            </a:extLst>
          </p:cNvPr>
          <p:cNvSpPr txBox="1"/>
          <p:nvPr/>
        </p:nvSpPr>
        <p:spPr>
          <a:xfrm>
            <a:off x="489568" y="5223409"/>
            <a:ext cx="4118846" cy="646331"/>
          </a:xfrm>
          <a:prstGeom prst="rect">
            <a:avLst/>
          </a:prstGeom>
          <a:solidFill>
            <a:srgbClr val="ED8B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Chave </a:t>
            </a:r>
            <a:r>
              <a:rPr lang="en-US" b="1" err="1">
                <a:solidFill>
                  <a:srgbClr val="FFFFFF"/>
                </a:solidFill>
              </a:rPr>
              <a:t>primária</a:t>
            </a:r>
            <a:r>
              <a:rPr lang="en-US" b="1">
                <a:solidFill>
                  <a:srgbClr val="FFFFFF"/>
                </a:solidFill>
              </a:rPr>
              <a:t> </a:t>
            </a:r>
            <a:r>
              <a:rPr lang="en-US" b="1" err="1">
                <a:solidFill>
                  <a:srgbClr val="FFFFFF"/>
                </a:solidFill>
              </a:rPr>
              <a:t>composta</a:t>
            </a:r>
            <a:r>
              <a:rPr lang="en-US">
                <a:solidFill>
                  <a:srgbClr val="FFFFFF"/>
                </a:solidFill>
              </a:rPr>
              <a:t>: Chave </a:t>
            </a:r>
            <a:r>
              <a:rPr lang="en-US" err="1">
                <a:solidFill>
                  <a:srgbClr val="FFFFFF"/>
                </a:solidFill>
              </a:rPr>
              <a:t>criada</a:t>
            </a:r>
            <a:r>
              <a:rPr lang="en-US">
                <a:solidFill>
                  <a:srgbClr val="FFFFFF"/>
                </a:solidFill>
              </a:rPr>
              <a:t> a </a:t>
            </a:r>
            <a:r>
              <a:rPr lang="en-US" err="1">
                <a:solidFill>
                  <a:srgbClr val="FFFFFF"/>
                </a:solidFill>
              </a:rPr>
              <a:t>partir</a:t>
            </a:r>
            <a:r>
              <a:rPr lang="en-US">
                <a:solidFill>
                  <a:srgbClr val="FFFFFF"/>
                </a:solidFill>
              </a:rPr>
              <a:t> de </a:t>
            </a:r>
            <a:r>
              <a:rPr lang="en-US" err="1">
                <a:solidFill>
                  <a:srgbClr val="FFFFFF"/>
                </a:solidFill>
              </a:rPr>
              <a:t>dois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campos</a:t>
            </a:r>
            <a:r>
              <a:rPr lang="en-US">
                <a:solidFill>
                  <a:srgbClr val="FFFFFF"/>
                </a:solidFill>
              </a:rPr>
              <a:t>.</a:t>
            </a:r>
            <a:endParaRPr lang="en-US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CB6D8A7-9551-400D-9847-B1422A67D98A}"/>
              </a:ext>
            </a:extLst>
          </p:cNvPr>
          <p:cNvCxnSpPr/>
          <p:nvPr/>
        </p:nvCxnSpPr>
        <p:spPr>
          <a:xfrm flipV="1">
            <a:off x="4561126" y="3138952"/>
            <a:ext cx="2553037" cy="2443793"/>
          </a:xfrm>
          <a:prstGeom prst="straightConnector1">
            <a:avLst/>
          </a:prstGeom>
          <a:ln>
            <a:solidFill>
              <a:srgbClr val="ED8B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5275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Normalização</a:t>
            </a:r>
            <a:endParaRPr lang="pt-BR" b="1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Segunda Forma Normal (2FN)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B887D5-F19E-4F00-98B4-8DCB0A067FF3}"/>
              </a:ext>
            </a:extLst>
          </p:cNvPr>
          <p:cNvSpPr txBox="1"/>
          <p:nvPr/>
        </p:nvSpPr>
        <p:spPr>
          <a:xfrm>
            <a:off x="793019" y="1642683"/>
            <a:ext cx="7578191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Uma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tabela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está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na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2FN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quando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respeita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as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seguintes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regras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: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Está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na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1FN.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Não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contém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b="1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dependências</a:t>
            </a:r>
            <a:r>
              <a:rPr lang="en-US" sz="2000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b="1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parciais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  <a:endParaRPr lang="en-US">
              <a:solidFill>
                <a:schemeClr val="bg2">
                  <a:lumMod val="75000"/>
                </a:schemeClr>
              </a:solidFill>
            </a:endParaRPr>
          </a:p>
          <a:p>
            <a:pPr algn="just"/>
            <a:endParaRPr lang="en-US" sz="2000" b="1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000" b="1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000" b="1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>
              <a:buFont typeface="Arial"/>
            </a:pPr>
            <a:r>
              <a:rPr lang="en-US" sz="2000" b="1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Dependência</a:t>
            </a:r>
            <a:r>
              <a:rPr lang="en-US" sz="2000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b="1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parcial</a:t>
            </a:r>
            <a:r>
              <a:rPr lang="en-US" sz="2000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: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quando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uma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coluna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depende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de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apenas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uma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parte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uma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chave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primária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composta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endParaRPr lang="en-US" sz="200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marL="342900" indent="-342900" algn="just">
              <a:buFont typeface="Arial"/>
              <a:buChar char="•"/>
            </a:pPr>
            <a:endParaRPr lang="en-US" sz="200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69955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Normalização</a:t>
            </a:r>
            <a:endParaRPr lang="pt-BR" b="1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Segunda Forma Normal (2FN)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5B02220-449B-4ED1-9C70-EA0D777E5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802938"/>
              </p:ext>
            </p:extLst>
          </p:nvPr>
        </p:nvGraphicFramePr>
        <p:xfrm>
          <a:off x="424831" y="3054743"/>
          <a:ext cx="8282439" cy="1478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8521">
                  <a:extLst>
                    <a:ext uri="{9D8B030D-6E8A-4147-A177-3AD203B41FA5}">
                      <a16:colId xmlns:a16="http://schemas.microsoft.com/office/drawing/2014/main" val="1041246188"/>
                    </a:ext>
                  </a:extLst>
                </a:gridCol>
                <a:gridCol w="1234035">
                  <a:extLst>
                    <a:ext uri="{9D8B030D-6E8A-4147-A177-3AD203B41FA5}">
                      <a16:colId xmlns:a16="http://schemas.microsoft.com/office/drawing/2014/main" val="1482840372"/>
                    </a:ext>
                  </a:extLst>
                </a:gridCol>
                <a:gridCol w="2106173">
                  <a:extLst>
                    <a:ext uri="{9D8B030D-6E8A-4147-A177-3AD203B41FA5}">
                      <a16:colId xmlns:a16="http://schemas.microsoft.com/office/drawing/2014/main" val="2564265266"/>
                    </a:ext>
                  </a:extLst>
                </a:gridCol>
                <a:gridCol w="1656855">
                  <a:extLst>
                    <a:ext uri="{9D8B030D-6E8A-4147-A177-3AD203B41FA5}">
                      <a16:colId xmlns:a16="http://schemas.microsoft.com/office/drawing/2014/main" val="301770989"/>
                    </a:ext>
                  </a:extLst>
                </a:gridCol>
                <a:gridCol w="1656855">
                  <a:extLst>
                    <a:ext uri="{9D8B030D-6E8A-4147-A177-3AD203B41FA5}">
                      <a16:colId xmlns:a16="http://schemas.microsoft.com/office/drawing/2014/main" val="422931623"/>
                    </a:ext>
                  </a:extLst>
                </a:gridCol>
              </a:tblGrid>
              <a:tr h="364141">
                <a:tc>
                  <a:txBody>
                    <a:bodyPr/>
                    <a:lstStyle/>
                    <a:p>
                      <a:pPr algn="ctr"/>
                      <a:r>
                        <a:rPr lang="en-US" u="sng" err="1"/>
                        <a:t>id_funcionario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 err="1"/>
                        <a:t>id_projeto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nome_funcionario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nome_projeto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err="1"/>
                        <a:t>qnt_horas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89415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Marcos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err="1"/>
                        <a:t>Projeto</a:t>
                      </a:r>
                      <a:r>
                        <a:rPr lang="en-US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709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Maria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err="1">
                          <a:latin typeface="Calibri"/>
                        </a:rPr>
                        <a:t>Projeto</a:t>
                      </a:r>
                      <a:r>
                        <a:rPr lang="en-US" sz="1800" b="0" i="0" u="none" strike="noStrike" noProof="0">
                          <a:latin typeface="Calibri"/>
                        </a:rPr>
                        <a:t> 1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747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João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err="1">
                          <a:latin typeface="Calibri"/>
                        </a:rPr>
                        <a:t>Projeto</a:t>
                      </a:r>
                      <a:r>
                        <a:rPr lang="en-US" sz="1800" b="0" i="0" u="none" strike="noStrike" noProof="0">
                          <a:latin typeface="Calibri"/>
                        </a:rPr>
                        <a:t> 2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280809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AB753FEF-747C-4448-9973-1763615A406B}"/>
              </a:ext>
            </a:extLst>
          </p:cNvPr>
          <p:cNvSpPr/>
          <p:nvPr/>
        </p:nvSpPr>
        <p:spPr>
          <a:xfrm>
            <a:off x="7402188" y="5257799"/>
            <a:ext cx="1051963" cy="10519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4" descr="No sign with solid fill">
            <a:extLst>
              <a:ext uri="{FF2B5EF4-FFF2-40B4-BE49-F238E27FC236}">
                <a16:creationId xmlns:a16="http://schemas.microsoft.com/office/drawing/2014/main" id="{3FA2193C-D2FE-4B24-AB01-6F6995000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2995" y="5328605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3008215" y="2512577"/>
            <a:ext cx="28848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2400" b="1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Funcionario_Projeto</a:t>
            </a:r>
            <a:endParaRPr lang="en-US" sz="2400" err="1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7932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Normalização</a:t>
            </a:r>
            <a:endParaRPr lang="pt-BR" b="1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Segunda Forma Normal (2FN)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5B02220-449B-4ED1-9C70-EA0D777E5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550127"/>
              </p:ext>
            </p:extLst>
          </p:nvPr>
        </p:nvGraphicFramePr>
        <p:xfrm>
          <a:off x="869893" y="2285999"/>
          <a:ext cx="3530192" cy="1478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407">
                  <a:extLst>
                    <a:ext uri="{9D8B030D-6E8A-4147-A177-3AD203B41FA5}">
                      <a16:colId xmlns:a16="http://schemas.microsoft.com/office/drawing/2014/main" val="1041246188"/>
                    </a:ext>
                  </a:extLst>
                </a:gridCol>
                <a:gridCol w="1911785">
                  <a:extLst>
                    <a:ext uri="{9D8B030D-6E8A-4147-A177-3AD203B41FA5}">
                      <a16:colId xmlns:a16="http://schemas.microsoft.com/office/drawing/2014/main" val="1482840372"/>
                    </a:ext>
                  </a:extLst>
                </a:gridCol>
              </a:tblGrid>
              <a:tr h="364141">
                <a:tc>
                  <a:txBody>
                    <a:bodyPr/>
                    <a:lstStyle/>
                    <a:p>
                      <a:pPr algn="ctr"/>
                      <a:r>
                        <a:rPr lang="en-US" u="sng" err="1"/>
                        <a:t>id_funcionario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u="none" err="1"/>
                        <a:t>nome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89415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Marcos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709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Maria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747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João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2808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1551650" y="1855100"/>
            <a:ext cx="181261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2400" b="1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Funcionario</a:t>
            </a:r>
            <a:endParaRPr lang="en-US" sz="2400" err="1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B4D61AB-A27B-420F-BDCD-25D30DD40E47}"/>
              </a:ext>
            </a:extLst>
          </p:cNvPr>
          <p:cNvSpPr/>
          <p:nvPr/>
        </p:nvSpPr>
        <p:spPr>
          <a:xfrm>
            <a:off x="7402188" y="5257799"/>
            <a:ext cx="1051963" cy="10519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12" descr="Checkmark with solid fill">
            <a:extLst>
              <a:ext uri="{FF2B5EF4-FFF2-40B4-BE49-F238E27FC236}">
                <a16:creationId xmlns:a16="http://schemas.microsoft.com/office/drawing/2014/main" id="{9E48C250-F16D-44FF-9D1D-11270A64B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2994" y="5328606"/>
            <a:ext cx="914400" cy="914400"/>
          </a:xfrm>
          <a:prstGeom prst="rect">
            <a:avLst/>
          </a:prstGeom>
        </p:spPr>
      </p:pic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46D1C11C-C97E-43C6-96B6-FCDBEFCAE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557786"/>
              </p:ext>
            </p:extLst>
          </p:nvPr>
        </p:nvGraphicFramePr>
        <p:xfrm>
          <a:off x="4723724" y="2296114"/>
          <a:ext cx="3530192" cy="1107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407">
                  <a:extLst>
                    <a:ext uri="{9D8B030D-6E8A-4147-A177-3AD203B41FA5}">
                      <a16:colId xmlns:a16="http://schemas.microsoft.com/office/drawing/2014/main" val="1041246188"/>
                    </a:ext>
                  </a:extLst>
                </a:gridCol>
                <a:gridCol w="1911785">
                  <a:extLst>
                    <a:ext uri="{9D8B030D-6E8A-4147-A177-3AD203B41FA5}">
                      <a16:colId xmlns:a16="http://schemas.microsoft.com/office/drawing/2014/main" val="1482840372"/>
                    </a:ext>
                  </a:extLst>
                </a:gridCol>
              </a:tblGrid>
              <a:tr h="364141">
                <a:tc>
                  <a:txBody>
                    <a:bodyPr/>
                    <a:lstStyle/>
                    <a:p>
                      <a:pPr algn="ctr"/>
                      <a:r>
                        <a:rPr lang="en-US" u="sng" err="1"/>
                        <a:t>id_projeto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u="none" err="1"/>
                        <a:t>nome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89415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err="1"/>
                        <a:t>Projeto</a:t>
                      </a:r>
                      <a:r>
                        <a:rPr lang="en-US"/>
                        <a:t>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709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Projeto</a:t>
                      </a:r>
                      <a:r>
                        <a:rPr lang="en-US"/>
                        <a:t>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74768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0625552-CEB2-4831-8EA8-B35CDB28D9BE}"/>
              </a:ext>
            </a:extLst>
          </p:cNvPr>
          <p:cNvSpPr txBox="1"/>
          <p:nvPr/>
        </p:nvSpPr>
        <p:spPr>
          <a:xfrm>
            <a:off x="5405481" y="1865214"/>
            <a:ext cx="181261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err="1">
                <a:solidFill>
                  <a:schemeClr val="bg2">
                    <a:lumMod val="75000"/>
                  </a:schemeClr>
                </a:solidFill>
                <a:cs typeface="Calibri"/>
              </a:rPr>
              <a:t>Projeto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5988C4-E389-46C5-A6A4-B757E7E6F6BF}"/>
              </a:ext>
            </a:extLst>
          </p:cNvPr>
          <p:cNvSpPr txBox="1"/>
          <p:nvPr/>
        </p:nvSpPr>
        <p:spPr>
          <a:xfrm>
            <a:off x="2229357" y="4050065"/>
            <a:ext cx="29252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2400" b="1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Funcionario_Projeto</a:t>
            </a:r>
            <a:endParaRPr lang="en-US" sz="2400" err="1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CBF0D2D9-45F8-4DFB-A13F-5F4E9E85E7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0963636"/>
              </p:ext>
            </p:extLst>
          </p:nvPr>
        </p:nvGraphicFramePr>
        <p:xfrm>
          <a:off x="960928" y="4501193"/>
          <a:ext cx="5705086" cy="1478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6654">
                  <a:extLst>
                    <a:ext uri="{9D8B030D-6E8A-4147-A177-3AD203B41FA5}">
                      <a16:colId xmlns:a16="http://schemas.microsoft.com/office/drawing/2014/main" val="1041246188"/>
                    </a:ext>
                  </a:extLst>
                </a:gridCol>
                <a:gridCol w="2004216">
                  <a:extLst>
                    <a:ext uri="{9D8B030D-6E8A-4147-A177-3AD203B41FA5}">
                      <a16:colId xmlns:a16="http://schemas.microsoft.com/office/drawing/2014/main" val="1482840372"/>
                    </a:ext>
                  </a:extLst>
                </a:gridCol>
                <a:gridCol w="2004216">
                  <a:extLst>
                    <a:ext uri="{9D8B030D-6E8A-4147-A177-3AD203B41FA5}">
                      <a16:colId xmlns:a16="http://schemas.microsoft.com/office/drawing/2014/main" val="1714177586"/>
                    </a:ext>
                  </a:extLst>
                </a:gridCol>
              </a:tblGrid>
              <a:tr h="364141">
                <a:tc>
                  <a:txBody>
                    <a:bodyPr/>
                    <a:lstStyle/>
                    <a:p>
                      <a:pPr algn="ctr"/>
                      <a:r>
                        <a:rPr lang="en-US" u="sng" err="1"/>
                        <a:t>id_funcionario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u="sng" err="1"/>
                        <a:t>id_projeto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u="none" err="1"/>
                        <a:t>qnt_horas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89415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709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747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2808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3022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Normalização</a:t>
            </a:r>
            <a:endParaRPr lang="pt-BR" b="1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Terceira Forma Normal (3FN)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B887D5-F19E-4F00-98B4-8DCB0A067FF3}"/>
              </a:ext>
            </a:extLst>
          </p:cNvPr>
          <p:cNvSpPr txBox="1"/>
          <p:nvPr/>
        </p:nvSpPr>
        <p:spPr>
          <a:xfrm>
            <a:off x="793019" y="1642683"/>
            <a:ext cx="7578191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Uma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tabela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está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na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3FN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quando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respeita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as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seguintes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regras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: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Está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na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2FN.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Não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contém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b="1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dependências</a:t>
            </a:r>
            <a:r>
              <a:rPr lang="en-US" sz="2000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b="1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transitivas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  <a:endParaRPr lang="en-US">
              <a:solidFill>
                <a:schemeClr val="bg2">
                  <a:lumMod val="75000"/>
                </a:schemeClr>
              </a:solidFill>
            </a:endParaRPr>
          </a:p>
          <a:p>
            <a:pPr algn="just"/>
            <a:endParaRPr lang="en-US" sz="2000" b="1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000" b="1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000" b="1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>
              <a:buFont typeface="Arial"/>
            </a:pPr>
            <a:r>
              <a:rPr lang="en-US" sz="2000" b="1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Dependência</a:t>
            </a:r>
            <a:r>
              <a:rPr lang="en-US" sz="2000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b="1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transitiva</a:t>
            </a:r>
            <a:r>
              <a:rPr lang="en-US" sz="2000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: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quando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uma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coluna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depende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de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outra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coluna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que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não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é a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chave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primária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</a:p>
          <a:p>
            <a:pPr marL="342900" indent="-342900" algn="just">
              <a:buFont typeface="Arial"/>
              <a:buChar char="•"/>
            </a:pPr>
            <a:endParaRPr lang="en-US" sz="200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62691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Normalização</a:t>
            </a:r>
            <a:endParaRPr lang="pt-BR" b="1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Terceira Forma Normal (3FN)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5B02220-449B-4ED1-9C70-EA0D777E5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13135"/>
              </p:ext>
            </p:extLst>
          </p:nvPr>
        </p:nvGraphicFramePr>
        <p:xfrm>
          <a:off x="606902" y="3064858"/>
          <a:ext cx="7960828" cy="1473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005">
                  <a:extLst>
                    <a:ext uri="{9D8B030D-6E8A-4147-A177-3AD203B41FA5}">
                      <a16:colId xmlns:a16="http://schemas.microsoft.com/office/drawing/2014/main" val="1041246188"/>
                    </a:ext>
                  </a:extLst>
                </a:gridCol>
                <a:gridCol w="1577946">
                  <a:extLst>
                    <a:ext uri="{9D8B030D-6E8A-4147-A177-3AD203B41FA5}">
                      <a16:colId xmlns:a16="http://schemas.microsoft.com/office/drawing/2014/main" val="1482840372"/>
                    </a:ext>
                  </a:extLst>
                </a:gridCol>
                <a:gridCol w="1972839">
                  <a:extLst>
                    <a:ext uri="{9D8B030D-6E8A-4147-A177-3AD203B41FA5}">
                      <a16:colId xmlns:a16="http://schemas.microsoft.com/office/drawing/2014/main" val="2564265266"/>
                    </a:ext>
                  </a:extLst>
                </a:gridCol>
                <a:gridCol w="1592519">
                  <a:extLst>
                    <a:ext uri="{9D8B030D-6E8A-4147-A177-3AD203B41FA5}">
                      <a16:colId xmlns:a16="http://schemas.microsoft.com/office/drawing/2014/main" val="301770989"/>
                    </a:ext>
                  </a:extLst>
                </a:gridCol>
                <a:gridCol w="1592519">
                  <a:extLst>
                    <a:ext uri="{9D8B030D-6E8A-4147-A177-3AD203B41FA5}">
                      <a16:colId xmlns:a16="http://schemas.microsoft.com/office/drawing/2014/main" val="2658175390"/>
                    </a:ext>
                  </a:extLst>
                </a:gridCol>
              </a:tblGrid>
              <a:tr h="364141">
                <a:tc>
                  <a:txBody>
                    <a:bodyPr/>
                    <a:lstStyle/>
                    <a:p>
                      <a:pPr algn="ctr"/>
                      <a:r>
                        <a:rPr lang="en-US" u="sng" err="1"/>
                        <a:t>nota_fiscal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u="none" err="1"/>
                        <a:t>cod_vendedor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err="1"/>
                        <a:t>nome_vendedor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err="1"/>
                        <a:t>cod_produto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err="1"/>
                        <a:t>qnt_vendida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89415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i="0"/>
                        <a:t>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Marcos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709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Maria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112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747683"/>
                  </a:ext>
                </a:extLst>
              </a:tr>
              <a:tr h="364141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Marcos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280809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AB753FEF-747C-4448-9973-1763615A406B}"/>
              </a:ext>
            </a:extLst>
          </p:cNvPr>
          <p:cNvSpPr/>
          <p:nvPr/>
        </p:nvSpPr>
        <p:spPr>
          <a:xfrm>
            <a:off x="7402188" y="5257799"/>
            <a:ext cx="1051963" cy="10519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4" descr="No sign with solid fill">
            <a:extLst>
              <a:ext uri="{FF2B5EF4-FFF2-40B4-BE49-F238E27FC236}">
                <a16:creationId xmlns:a16="http://schemas.microsoft.com/office/drawing/2014/main" id="{3FA2193C-D2FE-4B24-AB01-6F6995000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2995" y="5328605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2633959" y="2583382"/>
            <a:ext cx="36838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err="1">
                <a:solidFill>
                  <a:schemeClr val="bg2">
                    <a:lumMod val="75000"/>
                  </a:schemeClr>
                </a:solidFill>
                <a:cs typeface="Calibri"/>
              </a:rPr>
              <a:t>Nota_Fiscal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39647992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Normalização</a:t>
            </a:r>
            <a:endParaRPr lang="pt-BR" b="1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Terceira Forma Normal (3FN)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5B02220-449B-4ED1-9C70-EA0D777E5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067914"/>
              </p:ext>
            </p:extLst>
          </p:nvPr>
        </p:nvGraphicFramePr>
        <p:xfrm>
          <a:off x="1395876" y="2447840"/>
          <a:ext cx="5987989" cy="1473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005">
                  <a:extLst>
                    <a:ext uri="{9D8B030D-6E8A-4147-A177-3AD203B41FA5}">
                      <a16:colId xmlns:a16="http://schemas.microsoft.com/office/drawing/2014/main" val="1041246188"/>
                    </a:ext>
                  </a:extLst>
                </a:gridCol>
                <a:gridCol w="1577946">
                  <a:extLst>
                    <a:ext uri="{9D8B030D-6E8A-4147-A177-3AD203B41FA5}">
                      <a16:colId xmlns:a16="http://schemas.microsoft.com/office/drawing/2014/main" val="1482840372"/>
                    </a:ext>
                  </a:extLst>
                </a:gridCol>
                <a:gridCol w="1592519">
                  <a:extLst>
                    <a:ext uri="{9D8B030D-6E8A-4147-A177-3AD203B41FA5}">
                      <a16:colId xmlns:a16="http://schemas.microsoft.com/office/drawing/2014/main" val="301770989"/>
                    </a:ext>
                  </a:extLst>
                </a:gridCol>
                <a:gridCol w="1592519">
                  <a:extLst>
                    <a:ext uri="{9D8B030D-6E8A-4147-A177-3AD203B41FA5}">
                      <a16:colId xmlns:a16="http://schemas.microsoft.com/office/drawing/2014/main" val="2658175390"/>
                    </a:ext>
                  </a:extLst>
                </a:gridCol>
              </a:tblGrid>
              <a:tr h="364141">
                <a:tc>
                  <a:txBody>
                    <a:bodyPr/>
                    <a:lstStyle/>
                    <a:p>
                      <a:pPr algn="ctr"/>
                      <a:r>
                        <a:rPr lang="en-US" u="sng" err="1"/>
                        <a:t>nota_fiscal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u="none" err="1"/>
                        <a:t>cod_vendedor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err="1"/>
                        <a:t>cod_produto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err="1"/>
                        <a:t>qnt_vendida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89415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i="0"/>
                        <a:t>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709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112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747683"/>
                  </a:ext>
                </a:extLst>
              </a:tr>
              <a:tr h="364141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2808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2593499" y="1956249"/>
            <a:ext cx="36838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err="1">
                <a:solidFill>
                  <a:schemeClr val="bg2">
                    <a:lumMod val="75000"/>
                  </a:schemeClr>
                </a:solidFill>
                <a:cs typeface="Calibri"/>
              </a:rPr>
              <a:t>Nota_Fiscal</a:t>
            </a:r>
            <a:endParaRPr lang="en-US" err="1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45F9929-7A39-43CC-BB53-7878D6F88D7D}"/>
              </a:ext>
            </a:extLst>
          </p:cNvPr>
          <p:cNvSpPr/>
          <p:nvPr/>
        </p:nvSpPr>
        <p:spPr>
          <a:xfrm>
            <a:off x="7402188" y="5257799"/>
            <a:ext cx="1051963" cy="10519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12" descr="Checkmark with solid fill">
            <a:extLst>
              <a:ext uri="{FF2B5EF4-FFF2-40B4-BE49-F238E27FC236}">
                <a16:creationId xmlns:a16="http://schemas.microsoft.com/office/drawing/2014/main" id="{AB7A4224-9891-4D86-83C5-88311AEAF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2994" y="5328606"/>
            <a:ext cx="914400" cy="914400"/>
          </a:xfrm>
          <a:prstGeom prst="rect">
            <a:avLst/>
          </a:prstGeom>
        </p:spPr>
      </p:pic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5779CDBB-3113-49B6-B870-FEE149939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1265"/>
              </p:ext>
            </p:extLst>
          </p:nvPr>
        </p:nvGraphicFramePr>
        <p:xfrm>
          <a:off x="2508530" y="4673150"/>
          <a:ext cx="3693149" cy="1378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4058">
                  <a:extLst>
                    <a:ext uri="{9D8B030D-6E8A-4147-A177-3AD203B41FA5}">
                      <a16:colId xmlns:a16="http://schemas.microsoft.com/office/drawing/2014/main" val="1041246188"/>
                    </a:ext>
                  </a:extLst>
                </a:gridCol>
                <a:gridCol w="2079091">
                  <a:extLst>
                    <a:ext uri="{9D8B030D-6E8A-4147-A177-3AD203B41FA5}">
                      <a16:colId xmlns:a16="http://schemas.microsoft.com/office/drawing/2014/main" val="1482840372"/>
                    </a:ext>
                  </a:extLst>
                </a:gridCol>
              </a:tblGrid>
              <a:tr h="637247">
                <a:tc>
                  <a:txBody>
                    <a:bodyPr/>
                    <a:lstStyle/>
                    <a:p>
                      <a:pPr algn="ctr"/>
                      <a:r>
                        <a:rPr lang="en-US" u="sng" err="1"/>
                        <a:t>cod_vendedor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u="none" err="1"/>
                        <a:t>nome_vendedor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89415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i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Marcos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709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Maria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74768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12075A7-3A8F-47D3-9556-0CC1E247DEF8}"/>
              </a:ext>
            </a:extLst>
          </p:cNvPr>
          <p:cNvSpPr txBox="1"/>
          <p:nvPr/>
        </p:nvSpPr>
        <p:spPr>
          <a:xfrm>
            <a:off x="2532809" y="4151214"/>
            <a:ext cx="36838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err="1">
                <a:solidFill>
                  <a:schemeClr val="bg2">
                    <a:lumMod val="75000"/>
                  </a:schemeClr>
                </a:solidFill>
                <a:cs typeface="Calibri"/>
              </a:rPr>
              <a:t>Vendedor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36079815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DDL</a:t>
            </a:r>
            <a:endParaRPr lang="pt-BR" b="1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Data </a:t>
            </a:r>
            <a:r>
              <a:rPr lang="pt-BR" sz="2000" spc="300" err="1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Definition</a:t>
            </a: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 </a:t>
            </a:r>
            <a:r>
              <a:rPr lang="pt-BR" sz="2000" spc="300" err="1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Language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800011" y="2077055"/>
            <a:ext cx="745672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>
                <a:solidFill>
                  <a:schemeClr val="bg2">
                    <a:lumMod val="75000"/>
                  </a:schemeClr>
                </a:solidFill>
                <a:cs typeface="Calibri"/>
              </a:rPr>
              <a:t>DDL </a:t>
            </a:r>
            <a:r>
              <a:rPr lang="en-US" sz="2400" err="1">
                <a:solidFill>
                  <a:schemeClr val="bg2">
                    <a:lumMod val="75000"/>
                  </a:schemeClr>
                </a:solidFill>
                <a:cs typeface="Calibri"/>
              </a:rPr>
              <a:t>significa</a:t>
            </a:r>
            <a:r>
              <a:rPr lang="en-US" sz="2400">
                <a:solidFill>
                  <a:schemeClr val="bg2">
                    <a:lumMod val="75000"/>
                  </a:schemeClr>
                </a:solidFill>
                <a:cs typeface="Calibri"/>
              </a:rPr>
              <a:t> </a:t>
            </a:r>
            <a:r>
              <a:rPr lang="en-US" sz="2400" err="1">
                <a:solidFill>
                  <a:schemeClr val="bg2">
                    <a:lumMod val="75000"/>
                  </a:schemeClr>
                </a:solidFill>
                <a:cs typeface="Calibri"/>
              </a:rPr>
              <a:t>linguagem</a:t>
            </a:r>
            <a:r>
              <a:rPr lang="en-US" sz="2400">
                <a:solidFill>
                  <a:schemeClr val="bg2">
                    <a:lumMod val="75000"/>
                  </a:schemeClr>
                </a:solidFill>
                <a:cs typeface="Calibri"/>
              </a:rPr>
              <a:t> de </a:t>
            </a:r>
            <a:r>
              <a:rPr lang="en-US" sz="2400" err="1">
                <a:solidFill>
                  <a:schemeClr val="bg2">
                    <a:lumMod val="75000"/>
                  </a:schemeClr>
                </a:solidFill>
                <a:cs typeface="Calibri"/>
              </a:rPr>
              <a:t>definição</a:t>
            </a:r>
            <a:r>
              <a:rPr lang="en-US" sz="2400">
                <a:solidFill>
                  <a:schemeClr val="bg2">
                    <a:lumMod val="75000"/>
                  </a:schemeClr>
                </a:solidFill>
                <a:cs typeface="Calibri"/>
              </a:rPr>
              <a:t> de dados. Ela é </a:t>
            </a:r>
            <a:r>
              <a:rPr lang="en-US" sz="2400" err="1">
                <a:solidFill>
                  <a:schemeClr val="bg2">
                    <a:lumMod val="75000"/>
                  </a:schemeClr>
                </a:solidFill>
                <a:cs typeface="Calibri"/>
              </a:rPr>
              <a:t>utilizada</a:t>
            </a:r>
            <a:r>
              <a:rPr lang="en-US" sz="2400">
                <a:solidFill>
                  <a:schemeClr val="bg2">
                    <a:lumMod val="75000"/>
                  </a:schemeClr>
                </a:solidFill>
                <a:cs typeface="Calibri"/>
              </a:rPr>
              <a:t> para </a:t>
            </a:r>
            <a:r>
              <a:rPr lang="en-US" sz="2400" err="1">
                <a:solidFill>
                  <a:schemeClr val="bg2">
                    <a:lumMod val="75000"/>
                  </a:schemeClr>
                </a:solidFill>
                <a:cs typeface="Calibri"/>
              </a:rPr>
              <a:t>definir</a:t>
            </a:r>
            <a:r>
              <a:rPr lang="en-US" sz="2400">
                <a:solidFill>
                  <a:schemeClr val="bg2">
                    <a:lumMod val="75000"/>
                  </a:schemeClr>
                </a:solidFill>
                <a:cs typeface="Calibri"/>
              </a:rPr>
              <a:t> as </a:t>
            </a:r>
            <a:r>
              <a:rPr lang="en-US" sz="2400" err="1">
                <a:solidFill>
                  <a:schemeClr val="bg2">
                    <a:lumMod val="75000"/>
                  </a:schemeClr>
                </a:solidFill>
                <a:cs typeface="Calibri"/>
              </a:rPr>
              <a:t>estruturas</a:t>
            </a:r>
            <a:r>
              <a:rPr lang="en-US" sz="2400">
                <a:solidFill>
                  <a:schemeClr val="bg2">
                    <a:lumMod val="75000"/>
                  </a:schemeClr>
                </a:solidFill>
                <a:cs typeface="Calibri"/>
              </a:rPr>
              <a:t> de dados e </a:t>
            </a:r>
            <a:r>
              <a:rPr lang="en-US" sz="2400" err="1">
                <a:solidFill>
                  <a:schemeClr val="bg2">
                    <a:lumMod val="75000"/>
                  </a:schemeClr>
                </a:solidFill>
                <a:cs typeface="Calibri"/>
              </a:rPr>
              <a:t>modificar</a:t>
            </a:r>
            <a:r>
              <a:rPr lang="en-US" sz="240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400" err="1">
                <a:solidFill>
                  <a:schemeClr val="bg2">
                    <a:lumMod val="75000"/>
                  </a:schemeClr>
                </a:solidFill>
                <a:cs typeface="Calibri"/>
              </a:rPr>
              <a:t>os</a:t>
            </a:r>
            <a:r>
              <a:rPr lang="en-US" sz="2400">
                <a:solidFill>
                  <a:schemeClr val="bg2">
                    <a:lumMod val="75000"/>
                  </a:schemeClr>
                </a:solidFill>
                <a:cs typeface="Calibri"/>
              </a:rPr>
              <a:t> dados. Por </a:t>
            </a:r>
            <a:r>
              <a:rPr lang="en-US" sz="2400" err="1">
                <a:solidFill>
                  <a:schemeClr val="bg2">
                    <a:lumMod val="75000"/>
                  </a:schemeClr>
                </a:solidFill>
                <a:cs typeface="Calibri"/>
              </a:rPr>
              <a:t>exemplo</a:t>
            </a:r>
            <a:r>
              <a:rPr lang="en-US" sz="2400">
                <a:solidFill>
                  <a:schemeClr val="bg2">
                    <a:lumMod val="75000"/>
                  </a:schemeClr>
                </a:solidFill>
                <a:cs typeface="Calibri"/>
              </a:rPr>
              <a:t>, </a:t>
            </a:r>
            <a:r>
              <a:rPr lang="en-US" sz="2400" err="1">
                <a:solidFill>
                  <a:schemeClr val="bg2">
                    <a:lumMod val="75000"/>
                  </a:schemeClr>
                </a:solidFill>
                <a:cs typeface="Calibri"/>
              </a:rPr>
              <a:t>os</a:t>
            </a:r>
            <a:r>
              <a:rPr lang="en-US" sz="240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400" err="1">
                <a:solidFill>
                  <a:schemeClr val="bg2">
                    <a:lumMod val="75000"/>
                  </a:schemeClr>
                </a:solidFill>
                <a:cs typeface="Calibri"/>
              </a:rPr>
              <a:t>comandos</a:t>
            </a:r>
            <a:r>
              <a:rPr lang="en-US" sz="2400">
                <a:solidFill>
                  <a:schemeClr val="bg2">
                    <a:lumMod val="75000"/>
                  </a:schemeClr>
                </a:solidFill>
                <a:cs typeface="Calibri"/>
              </a:rPr>
              <a:t> DDL </a:t>
            </a:r>
            <a:r>
              <a:rPr lang="en-US" sz="2400" err="1">
                <a:solidFill>
                  <a:schemeClr val="bg2">
                    <a:lumMod val="75000"/>
                  </a:schemeClr>
                </a:solidFill>
                <a:cs typeface="Calibri"/>
              </a:rPr>
              <a:t>podem</a:t>
            </a:r>
            <a:r>
              <a:rPr lang="en-US" sz="2400">
                <a:solidFill>
                  <a:schemeClr val="bg2">
                    <a:lumMod val="75000"/>
                  </a:schemeClr>
                </a:solidFill>
                <a:cs typeface="Calibri"/>
              </a:rPr>
              <a:t> ser </a:t>
            </a:r>
            <a:r>
              <a:rPr lang="en-US" sz="2400" err="1">
                <a:solidFill>
                  <a:schemeClr val="bg2">
                    <a:lumMod val="75000"/>
                  </a:schemeClr>
                </a:solidFill>
                <a:cs typeface="Calibri"/>
              </a:rPr>
              <a:t>utilizados</a:t>
            </a:r>
            <a:r>
              <a:rPr lang="en-US" sz="2400">
                <a:solidFill>
                  <a:schemeClr val="bg2">
                    <a:lumMod val="75000"/>
                  </a:schemeClr>
                </a:solidFill>
                <a:cs typeface="Calibri"/>
              </a:rPr>
              <a:t> para </a:t>
            </a:r>
            <a:r>
              <a:rPr lang="en-US" sz="2400" b="1" err="1">
                <a:solidFill>
                  <a:schemeClr val="bg2">
                    <a:lumMod val="75000"/>
                  </a:schemeClr>
                </a:solidFill>
                <a:cs typeface="Calibri"/>
              </a:rPr>
              <a:t>adicionar</a:t>
            </a:r>
            <a:r>
              <a:rPr lang="en-US" sz="2400">
                <a:solidFill>
                  <a:schemeClr val="bg2">
                    <a:lumMod val="75000"/>
                  </a:schemeClr>
                </a:solidFill>
                <a:cs typeface="Calibri"/>
              </a:rPr>
              <a:t>, </a:t>
            </a:r>
            <a:r>
              <a:rPr lang="en-US" sz="2400" b="1">
                <a:solidFill>
                  <a:schemeClr val="bg2">
                    <a:lumMod val="75000"/>
                  </a:schemeClr>
                </a:solidFill>
                <a:cs typeface="Calibri"/>
              </a:rPr>
              <a:t>remover</a:t>
            </a:r>
            <a:r>
              <a:rPr lang="en-US" sz="240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400" err="1">
                <a:solidFill>
                  <a:schemeClr val="bg2">
                    <a:lumMod val="75000"/>
                  </a:schemeClr>
                </a:solidFill>
                <a:cs typeface="Calibri"/>
              </a:rPr>
              <a:t>ou</a:t>
            </a:r>
            <a:r>
              <a:rPr lang="en-US" sz="240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400" b="1" err="1">
                <a:solidFill>
                  <a:schemeClr val="bg2">
                    <a:lumMod val="75000"/>
                  </a:schemeClr>
                </a:solidFill>
                <a:cs typeface="Calibri"/>
              </a:rPr>
              <a:t>modificar</a:t>
            </a:r>
            <a:r>
              <a:rPr lang="en-US" sz="240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400" err="1">
                <a:solidFill>
                  <a:schemeClr val="bg2">
                    <a:lumMod val="75000"/>
                  </a:schemeClr>
                </a:solidFill>
                <a:cs typeface="Calibri"/>
              </a:rPr>
              <a:t>tabelas</a:t>
            </a:r>
            <a:r>
              <a:rPr lang="en-US" sz="2400">
                <a:solidFill>
                  <a:schemeClr val="bg2">
                    <a:lumMod val="75000"/>
                  </a:schemeClr>
                </a:solidFill>
                <a:cs typeface="Calibri"/>
              </a:rPr>
              <a:t> dentro de um banco de dados.</a:t>
            </a:r>
          </a:p>
          <a:p>
            <a:pPr algn="just"/>
            <a:endParaRPr lang="en-US" sz="2400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8074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DDL</a:t>
            </a:r>
            <a:endParaRPr lang="pt-BR" b="1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CREATE TABLE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800011" y="2077055"/>
            <a:ext cx="745672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>
                <a:solidFill>
                  <a:schemeClr val="bg2">
                    <a:lumMod val="75000"/>
                  </a:schemeClr>
                </a:solidFill>
                <a:cs typeface="Calibri"/>
              </a:rPr>
              <a:t>O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cs typeface="Calibri"/>
              </a:rPr>
              <a:t>comando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000" b="1">
                <a:solidFill>
                  <a:schemeClr val="bg2">
                    <a:lumMod val="75000"/>
                  </a:schemeClr>
                </a:solidFill>
                <a:cs typeface="Calibri"/>
              </a:rPr>
              <a:t>CREATE TABLE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cs typeface="Calibri"/>
              </a:rPr>
              <a:t> é </a:t>
            </a:r>
            <a:r>
              <a:rPr lang="en-US" sz="2000" err="1">
                <a:solidFill>
                  <a:schemeClr val="bg2">
                    <a:lumMod val="75000"/>
                  </a:schemeClr>
                </a:solidFill>
                <a:cs typeface="Calibri"/>
              </a:rPr>
              <a:t>utilizado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cs typeface="Calibri"/>
              </a:rPr>
              <a:t> para criar tabelas:</a:t>
            </a:r>
          </a:p>
          <a:p>
            <a:pPr algn="just"/>
            <a:endParaRPr lang="en-US" sz="2000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AB0A78-D9EF-4E1D-A749-861DBBC19835}"/>
              </a:ext>
            </a:extLst>
          </p:cNvPr>
          <p:cNvSpPr txBox="1"/>
          <p:nvPr/>
        </p:nvSpPr>
        <p:spPr>
          <a:xfrm>
            <a:off x="939401" y="3963469"/>
            <a:ext cx="745672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>
                <a:solidFill>
                  <a:schemeClr val="bg2">
                    <a:lumMod val="75000"/>
                  </a:schemeClr>
                </a:solidFill>
                <a:cs typeface="Calibri"/>
              </a:rPr>
              <a:t>A opção </a:t>
            </a:r>
            <a:r>
              <a:rPr lang="en-US" sz="2000" b="1">
                <a:solidFill>
                  <a:schemeClr val="bg2">
                    <a:lumMod val="75000"/>
                  </a:schemeClr>
                </a:solidFill>
                <a:cs typeface="Calibri"/>
              </a:rPr>
              <a:t>IF NOT EXISTS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cs typeface="Calibri"/>
              </a:rPr>
              <a:t> pode ser passada para evitar que aconteça um erro caso a tabela já tenha sido criada.</a:t>
            </a:r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0773B8D7-A70C-4CE6-868F-C41D50566D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8" r="389"/>
          <a:stretch/>
        </p:blipFill>
        <p:spPr>
          <a:xfrm>
            <a:off x="939401" y="2643768"/>
            <a:ext cx="2314397" cy="1143000"/>
          </a:xfrm>
          <a:prstGeom prst="rect">
            <a:avLst/>
          </a:prstGeom>
        </p:spPr>
      </p:pic>
      <p:pic>
        <p:nvPicPr>
          <p:cNvPr id="6" name="Picture 11" descr="Text&#10;&#10;Description automatically generated">
            <a:extLst>
              <a:ext uri="{FF2B5EF4-FFF2-40B4-BE49-F238E27FC236}">
                <a16:creationId xmlns:a16="http://schemas.microsoft.com/office/drawing/2014/main" id="{C1C549BA-AB1D-4B4A-A657-F48EE0F98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279" y="4902030"/>
            <a:ext cx="3291468" cy="107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4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comida&#10;&#10;Descrição gerada automaticamente">
            <a:extLst>
              <a:ext uri="{FF2B5EF4-FFF2-40B4-BE49-F238E27FC236}">
                <a16:creationId xmlns:a16="http://schemas.microsoft.com/office/drawing/2014/main" id="{A63897B1-4477-4E4B-84AD-9DAD6CF54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A16CFC01-4FF9-6C4D-992D-CC77666BDC2B}"/>
              </a:ext>
            </a:extLst>
          </p:cNvPr>
          <p:cNvSpPr txBox="1">
            <a:spLocks/>
          </p:cNvSpPr>
          <p:nvPr/>
        </p:nvSpPr>
        <p:spPr>
          <a:xfrm>
            <a:off x="1143000" y="5701654"/>
            <a:ext cx="6858000" cy="5468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400">
                <a:solidFill>
                  <a:srgbClr val="004382"/>
                </a:solidFill>
                <a:latin typeface="+mj-lt"/>
              </a:rPr>
              <a:t>BD Relacionais</a:t>
            </a:r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4C0C926F-49A8-4872-9294-AF8FFD4EF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03" y="787330"/>
            <a:ext cx="1432932" cy="1482630"/>
          </a:xfrm>
          <a:prstGeom prst="rect">
            <a:avLst/>
          </a:prstGeom>
        </p:spPr>
      </p:pic>
      <p:pic>
        <p:nvPicPr>
          <p:cNvPr id="3" name="Picture 3" descr="Logo&#10;&#10;Description automatically generated">
            <a:extLst>
              <a:ext uri="{FF2B5EF4-FFF2-40B4-BE49-F238E27FC236}">
                <a16:creationId xmlns:a16="http://schemas.microsoft.com/office/drawing/2014/main" id="{B5675F01-2F22-484D-B796-699A5A1CF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985" y="1105597"/>
            <a:ext cx="2743200" cy="1543050"/>
          </a:xfrm>
          <a:prstGeom prst="rect">
            <a:avLst/>
          </a:prstGeom>
        </p:spPr>
      </p:pic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D00F42D2-EE14-4F7F-8824-6134EDE83C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0010" y="934895"/>
            <a:ext cx="2743200" cy="1419820"/>
          </a:xfrm>
          <a:prstGeom prst="rect">
            <a:avLst/>
          </a:prstGeom>
        </p:spPr>
      </p:pic>
      <p:pic>
        <p:nvPicPr>
          <p:cNvPr id="5" name="Picture 8" descr="Logo&#10;&#10;Description automatically generated">
            <a:extLst>
              <a:ext uri="{FF2B5EF4-FFF2-40B4-BE49-F238E27FC236}">
                <a16:creationId xmlns:a16="http://schemas.microsoft.com/office/drawing/2014/main" id="{2447BDAC-D36C-440C-BC7C-EBFF42014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3473" y="2891963"/>
            <a:ext cx="2743200" cy="2226365"/>
          </a:xfrm>
          <a:prstGeom prst="rect">
            <a:avLst/>
          </a:prstGeom>
        </p:spPr>
      </p:pic>
      <p:pic>
        <p:nvPicPr>
          <p:cNvPr id="9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436A0979-1FF1-4F22-A55D-4DE3D4E411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6742" y="3179840"/>
            <a:ext cx="234315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9795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DDL</a:t>
            </a:r>
            <a:endParaRPr lang="pt-BR" b="1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DEFAULT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800011" y="2077055"/>
            <a:ext cx="745672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>
                <a:solidFill>
                  <a:schemeClr val="bg2">
                    <a:lumMod val="75000"/>
                  </a:schemeClr>
                </a:solidFill>
                <a:cs typeface="Calibri"/>
              </a:rPr>
              <a:t>Podemos especificar valores padrões para os campos da tabela:</a:t>
            </a:r>
          </a:p>
          <a:p>
            <a:pPr algn="just"/>
            <a:endParaRPr lang="en-US" sz="2000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AB0A78-D9EF-4E1D-A749-861DBBC19835}"/>
              </a:ext>
            </a:extLst>
          </p:cNvPr>
          <p:cNvSpPr txBox="1"/>
          <p:nvPr/>
        </p:nvSpPr>
        <p:spPr>
          <a:xfrm>
            <a:off x="837182" y="4353762"/>
            <a:ext cx="745672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>
                <a:solidFill>
                  <a:schemeClr val="bg2">
                    <a:lumMod val="75000"/>
                  </a:schemeClr>
                </a:solidFill>
                <a:cs typeface="Calibri"/>
              </a:rPr>
              <a:t>Dessa forma se não especificarmos nenhum valor para </a:t>
            </a:r>
            <a:r>
              <a:rPr lang="en-US" sz="2000" b="1">
                <a:solidFill>
                  <a:schemeClr val="bg2">
                    <a:lumMod val="75000"/>
                  </a:schemeClr>
                </a:solidFill>
                <a:cs typeface="Calibri"/>
              </a:rPr>
              <a:t>preco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cs typeface="Calibri"/>
              </a:rPr>
              <a:t> quando inserirmos valores na tabela, o valor 9.99 será atribuído à essa coluna.</a:t>
            </a:r>
          </a:p>
        </p:txBody>
      </p:sp>
      <p:pic>
        <p:nvPicPr>
          <p:cNvPr id="12" name="Picture 1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5806460-4EBC-4C84-B40C-DD1FE9661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625395"/>
            <a:ext cx="3560956" cy="118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DDL</a:t>
            </a:r>
            <a:endParaRPr lang="pt-BR" b="1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CONSTRAINTS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800011" y="2077055"/>
            <a:ext cx="745672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>
                <a:solidFill>
                  <a:schemeClr val="bg2">
                    <a:lumMod val="75000"/>
                  </a:schemeClr>
                </a:solidFill>
                <a:cs typeface="Calibri"/>
              </a:rPr>
              <a:t>Podemos definir algumas restrições para as colunas das tabelas:</a:t>
            </a:r>
          </a:p>
          <a:p>
            <a:pPr algn="just"/>
            <a:endParaRPr lang="en-US" sz="200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000" b="1">
                <a:solidFill>
                  <a:schemeClr val="bg2">
                    <a:lumMod val="75000"/>
                  </a:schemeClr>
                </a:solidFill>
                <a:cs typeface="Calibri"/>
              </a:rPr>
              <a:t>CHECK: 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cs typeface="Calibri"/>
              </a:rPr>
              <a:t>O valor da coluna deve satisfazer uma expressão booleana.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000" b="1">
                <a:solidFill>
                  <a:schemeClr val="bg2">
                    <a:lumMod val="75000"/>
                  </a:schemeClr>
                </a:solidFill>
                <a:cs typeface="Calibri"/>
              </a:rPr>
              <a:t>NOT NULL: 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cs typeface="Calibri"/>
              </a:rPr>
              <a:t>O valor da coluna não pode ser nulo.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000" b="1">
                <a:solidFill>
                  <a:schemeClr val="bg2">
                    <a:lumMod val="75000"/>
                  </a:schemeClr>
                </a:solidFill>
                <a:cs typeface="Calibri"/>
              </a:rPr>
              <a:t>UNIQUE: 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cs typeface="Calibri"/>
              </a:rPr>
              <a:t>O valor da coluna deve ser único.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000" b="1">
                <a:solidFill>
                  <a:schemeClr val="bg2">
                    <a:lumMod val="75000"/>
                  </a:schemeClr>
                </a:solidFill>
                <a:cs typeface="Calibri"/>
              </a:rPr>
              <a:t>PRIMARY KEY: 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cs typeface="Calibri"/>
              </a:rPr>
              <a:t>Transforma a coluna em chave primária.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000" b="1">
                <a:solidFill>
                  <a:schemeClr val="bg2">
                    <a:lumMod val="75000"/>
                  </a:schemeClr>
                </a:solidFill>
                <a:cs typeface="Calibri"/>
              </a:rPr>
              <a:t>FOREIGN KEY: </a:t>
            </a:r>
            <a:r>
              <a:rPr lang="en-US" sz="2000">
                <a:solidFill>
                  <a:schemeClr val="bg2">
                    <a:lumMod val="75000"/>
                  </a:schemeClr>
                </a:solidFill>
                <a:cs typeface="Calibri"/>
              </a:rPr>
              <a:t>Indica que a coluna é uma chave estrangeira.</a:t>
            </a:r>
          </a:p>
          <a:p>
            <a:pPr algn="just"/>
            <a:endParaRPr lang="en-US" sz="200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sz="2000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36246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DDL</a:t>
            </a:r>
            <a:endParaRPr lang="pt-BR" b="1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CONSTRAINTS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3C88F09F-8E14-4CF6-99EE-5DCC5CEF1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523" y="1863820"/>
            <a:ext cx="5196468" cy="444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5494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DDL</a:t>
            </a:r>
            <a:endParaRPr lang="pt-BR" b="1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FOREIGN KEY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800011" y="2077055"/>
            <a:ext cx="7456727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Existem algumas ações que podem ser específicadas quando deletamos ou atualizamos um registro que está associado a uma FOREIGN KEY:</a:t>
            </a: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SET NULL: todas as linhas que fazem referência ao registro recebem o valor NULL.</a:t>
            </a:r>
          </a:p>
          <a:p>
            <a:pPr marL="342900" indent="-342900" algn="just">
              <a:buFont typeface="Arial"/>
              <a:buChar char="•"/>
            </a:pP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CASCADE: todas as linhas que fazem referência são deletadas junto.</a:t>
            </a: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1AA7D0DD-40EA-4E70-8313-E7F1E805B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51" y="3968888"/>
            <a:ext cx="4694663" cy="215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4606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DDL</a:t>
            </a:r>
            <a:endParaRPr lang="pt-BR" b="1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Modificando as tabelas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800011" y="2077055"/>
            <a:ext cx="7456727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Adicionando colunas:</a:t>
            </a: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Removendo colunas:</a:t>
            </a: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Renomeando colunas:</a:t>
            </a: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Renomeando a tabela:</a:t>
            </a: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A272346-8DCA-43BA-A258-2A063ABB7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107" y="2519803"/>
            <a:ext cx="5326565" cy="285103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3E5667F3-B464-4A12-A891-7F7F85C63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522" y="3337412"/>
            <a:ext cx="4945565" cy="303982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D85F978-F0C2-4684-A31A-E65082A38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107" y="4246365"/>
            <a:ext cx="6701883" cy="409661"/>
          </a:xfrm>
          <a:prstGeom prst="rect">
            <a:avLst/>
          </a:prstGeom>
        </p:spPr>
      </p:pic>
      <p:pic>
        <p:nvPicPr>
          <p:cNvPr id="10" name="Picture 11">
            <a:extLst>
              <a:ext uri="{FF2B5EF4-FFF2-40B4-BE49-F238E27FC236}">
                <a16:creationId xmlns:a16="http://schemas.microsoft.com/office/drawing/2014/main" id="{170A7D03-077B-4AD5-B8CF-0FD6C421D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522" y="5354720"/>
            <a:ext cx="4137102" cy="38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389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DDL</a:t>
            </a:r>
            <a:endParaRPr lang="pt-BR" b="1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Removendo tabelas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800011" y="2077055"/>
            <a:ext cx="745672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Para remover as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tabelas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usamos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o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comando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b="1">
                <a:solidFill>
                  <a:schemeClr val="bg2">
                    <a:lumMod val="75000"/>
                  </a:schemeClr>
                </a:solidFill>
                <a:cs typeface="Calibri"/>
              </a:rPr>
              <a:t>DROP TABLE:</a:t>
            </a: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Podemos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utilizar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b="1">
                <a:solidFill>
                  <a:schemeClr val="bg2">
                    <a:lumMod val="75000"/>
                  </a:schemeClr>
                </a:solidFill>
                <a:cs typeface="Calibri"/>
              </a:rPr>
              <a:t>IF EXISTS 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para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não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gerar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algum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erro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caso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a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tabela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não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exista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:</a:t>
            </a: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4966EC21-5E00-488D-B689-32F2360B8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12" y="2515529"/>
            <a:ext cx="2683263" cy="340112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BBE690C4-E131-401F-9F74-B6565A031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89" y="3337816"/>
            <a:ext cx="3912451" cy="34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458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DML</a:t>
            </a:r>
            <a:endParaRPr lang="pt-BR" b="1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Data </a:t>
            </a:r>
            <a:r>
              <a:rPr lang="pt-BR" sz="2000" spc="300" err="1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Manipulation</a:t>
            </a: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 </a:t>
            </a:r>
            <a:r>
              <a:rPr lang="pt-BR" sz="2000" spc="300" err="1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Language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800011" y="2077055"/>
            <a:ext cx="7456727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DML 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significa</a:t>
            </a:r>
            <a:r>
              <a:rPr lang="en-US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linguagem</a:t>
            </a:r>
            <a:r>
              <a:rPr lang="en-US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de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manipulação</a:t>
            </a:r>
            <a:r>
              <a:rPr lang="en-US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de dados. Ela é 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utilizada</a:t>
            </a:r>
            <a:r>
              <a:rPr lang="en-US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para manipular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os</a:t>
            </a:r>
            <a:r>
              <a:rPr lang="en-US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dados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na</a:t>
            </a:r>
            <a:r>
              <a:rPr lang="en-US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tabela</a:t>
            </a:r>
            <a:r>
              <a:rPr lang="en-US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Os</a:t>
            </a:r>
            <a:r>
              <a:rPr lang="en-US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comandos</a:t>
            </a:r>
            <a:r>
              <a:rPr lang="en-US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DML 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podem</a:t>
            </a:r>
            <a:r>
              <a:rPr lang="en-US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ser 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utilizados</a:t>
            </a:r>
            <a:r>
              <a:rPr lang="en-US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 para </a:t>
            </a:r>
            <a:r>
              <a:rPr lang="en-US" b="1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inserir</a:t>
            </a:r>
            <a:r>
              <a:rPr lang="en-US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, </a:t>
            </a:r>
            <a:r>
              <a:rPr lang="en-US" b="1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atualizar</a:t>
            </a:r>
            <a:r>
              <a:rPr lang="en-US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e </a:t>
            </a:r>
            <a:r>
              <a:rPr lang="en-US" b="1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deletar</a:t>
            </a:r>
            <a:r>
              <a:rPr lang="en-US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registros</a:t>
            </a:r>
            <a:r>
              <a:rPr lang="en-US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.</a:t>
            </a:r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68474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DML</a:t>
            </a:r>
            <a:endParaRPr lang="pt-BR" b="1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Inserindo dados nas tabelas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800011" y="2077055"/>
            <a:ext cx="7456727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Para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inserir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dados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em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uma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tabela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:</a:t>
            </a: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Quando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temos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campos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que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não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precisamos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preencher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podemos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especificar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somente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os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campos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que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precisam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ser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inseridos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:</a:t>
            </a: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Podemos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inserir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valores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em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sequência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:</a:t>
            </a: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C21231D-9187-4540-9B15-9AE726C31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522" y="2539118"/>
            <a:ext cx="5187175" cy="31152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7CA6288-081E-40E0-8FB2-70026A0F2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522" y="3749287"/>
            <a:ext cx="6358053" cy="335158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E33C6AD1-BB6A-4B69-BAD6-8BEFB3B76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522" y="4867270"/>
            <a:ext cx="4657492" cy="112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8996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DML</a:t>
            </a:r>
            <a:endParaRPr lang="pt-BR" b="1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Atualizando os dados nas tabelas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800011" y="2077055"/>
            <a:ext cx="7456727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Para atualizar um registro na tabela:</a:t>
            </a: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Podemos atualizar várias colunas ao mesmo tempo:</a:t>
            </a: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87F6FD08-D42B-41CF-B1D7-D40CF87853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1" r="-179" b="2564"/>
          <a:stretch/>
        </p:blipFill>
        <p:spPr>
          <a:xfrm>
            <a:off x="886522" y="2442310"/>
            <a:ext cx="5159283" cy="347315"/>
          </a:xfrm>
          <a:prstGeom prst="rect">
            <a:avLst/>
          </a:prstGeom>
        </p:spPr>
      </p:pic>
      <p:pic>
        <p:nvPicPr>
          <p:cNvPr id="10" name="Picture 11">
            <a:extLst>
              <a:ext uri="{FF2B5EF4-FFF2-40B4-BE49-F238E27FC236}">
                <a16:creationId xmlns:a16="http://schemas.microsoft.com/office/drawing/2014/main" id="{42D74D86-019C-49F9-A928-F4B00C0AB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522" y="2826993"/>
            <a:ext cx="6655420" cy="358383"/>
          </a:xfrm>
          <a:prstGeom prst="rect">
            <a:avLst/>
          </a:prstGeom>
        </p:spPr>
      </p:pic>
      <p:pic>
        <p:nvPicPr>
          <p:cNvPr id="12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B0DCB0E9-284C-44BC-B33F-DBAA595005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194" y="3618223"/>
            <a:ext cx="2709978" cy="109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6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DML</a:t>
            </a:r>
            <a:endParaRPr lang="pt-BR" b="1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Deletando os dados nas tabelas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800011" y="2077055"/>
            <a:ext cx="7456727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Para deletar um registro na tabela:</a:t>
            </a: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Se não passarmos a clausura WHERE todos os registros da tabela vão ser excluídos:</a:t>
            </a: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80126C2-B790-4B18-8056-01115C613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51" y="2517345"/>
            <a:ext cx="3876907" cy="290019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2E155CE5-AFC9-4CB5-AB26-9CF501D36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745" y="3686407"/>
            <a:ext cx="2387290" cy="29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35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comida&#10;&#10;Descrição gerada automaticamente">
            <a:extLst>
              <a:ext uri="{FF2B5EF4-FFF2-40B4-BE49-F238E27FC236}">
                <a16:creationId xmlns:a16="http://schemas.microsoft.com/office/drawing/2014/main" id="{A63897B1-4477-4E4B-84AD-9DAD6CF54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A16CFC01-4FF9-6C4D-992D-CC77666BDC2B}"/>
              </a:ext>
            </a:extLst>
          </p:cNvPr>
          <p:cNvSpPr txBox="1">
            <a:spLocks/>
          </p:cNvSpPr>
          <p:nvPr/>
        </p:nvSpPr>
        <p:spPr>
          <a:xfrm>
            <a:off x="1143000" y="5701654"/>
            <a:ext cx="6858000" cy="5468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400">
                <a:solidFill>
                  <a:srgbClr val="004382"/>
                </a:solidFill>
                <a:latin typeface="+mj-lt"/>
              </a:rPr>
              <a:t>BD não relacionais</a:t>
            </a:r>
          </a:p>
        </p:txBody>
      </p:sp>
      <p:pic>
        <p:nvPicPr>
          <p:cNvPr id="8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D553A5A6-FF68-491A-BE15-CA0259D9B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93" y="835467"/>
            <a:ext cx="2743200" cy="745163"/>
          </a:xfrm>
          <a:prstGeom prst="rect">
            <a:avLst/>
          </a:prstGeom>
        </p:spPr>
      </p:pic>
      <p:pic>
        <p:nvPicPr>
          <p:cNvPr id="10" name="Picture 10" descr="Logo&#10;&#10;Description automatically generated">
            <a:extLst>
              <a:ext uri="{FF2B5EF4-FFF2-40B4-BE49-F238E27FC236}">
                <a16:creationId xmlns:a16="http://schemas.microsoft.com/office/drawing/2014/main" id="{479021F7-D1A5-4700-BFFF-B19FE780A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302" y="579689"/>
            <a:ext cx="2743200" cy="2185988"/>
          </a:xfrm>
          <a:prstGeom prst="rect">
            <a:avLst/>
          </a:prstGeom>
        </p:spPr>
      </p:pic>
      <p:pic>
        <p:nvPicPr>
          <p:cNvPr id="11" name="Picture 11" descr="Logo&#10;&#10;Description automatically generated">
            <a:extLst>
              <a:ext uri="{FF2B5EF4-FFF2-40B4-BE49-F238E27FC236}">
                <a16:creationId xmlns:a16="http://schemas.microsoft.com/office/drawing/2014/main" id="{3F21DC3D-55F9-478D-818E-74217659BB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693" y="2450266"/>
            <a:ext cx="2743200" cy="916686"/>
          </a:xfrm>
          <a:prstGeom prst="rect">
            <a:avLst/>
          </a:prstGeom>
        </p:spPr>
      </p:pic>
      <p:pic>
        <p:nvPicPr>
          <p:cNvPr id="12" name="Picture 12" descr="Logo&#10;&#10;Description automatically generated">
            <a:extLst>
              <a:ext uri="{FF2B5EF4-FFF2-40B4-BE49-F238E27FC236}">
                <a16:creationId xmlns:a16="http://schemas.microsoft.com/office/drawing/2014/main" id="{D62972AA-EC2D-4BC3-9EC4-0C9CDC232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0547" y="3328460"/>
            <a:ext cx="2743200" cy="1427715"/>
          </a:xfrm>
          <a:prstGeom prst="rect">
            <a:avLst/>
          </a:prstGeom>
        </p:spPr>
      </p:pic>
      <p:pic>
        <p:nvPicPr>
          <p:cNvPr id="13" name="Picture 13" descr="Logo&#10;&#10;Description automatically generated">
            <a:extLst>
              <a:ext uri="{FF2B5EF4-FFF2-40B4-BE49-F238E27FC236}">
                <a16:creationId xmlns:a16="http://schemas.microsoft.com/office/drawing/2014/main" id="{3C1055FD-0C6A-4E35-9FA6-98ABEE617C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7815" y="3833682"/>
            <a:ext cx="2743200" cy="110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3597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DML</a:t>
            </a:r>
            <a:endParaRPr lang="pt-BR" b="1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Retornando os dados modificados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800011" y="2077055"/>
            <a:ext cx="7456727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Para retornar os dados que foram modificados podemos utilizar o </a:t>
            </a:r>
            <a:r>
              <a:rPr lang="en-US" b="1">
                <a:solidFill>
                  <a:schemeClr val="bg2">
                    <a:lumMod val="75000"/>
                  </a:schemeClr>
                </a:solidFill>
                <a:cs typeface="Calibri"/>
              </a:rPr>
              <a:t>RETURNING:</a:t>
            </a: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Quando utilizamos o * ele irá retornar todos os campos da tabela, porém podemos especificar os campos que queremos no retorno:</a:t>
            </a: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F7FEB452-F0EA-4D8D-A85B-1B59726A2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29" y="2759655"/>
            <a:ext cx="6878442" cy="372253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C5DFC1FF-8085-4CA4-AA37-E89AFBF4C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229" y="3924797"/>
            <a:ext cx="7064296" cy="34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4596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DQL</a:t>
            </a:r>
            <a:endParaRPr lang="pt-BR" b="1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Data Query </a:t>
            </a:r>
            <a:r>
              <a:rPr lang="pt-BR" sz="2000" spc="300" err="1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Language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800011" y="2077055"/>
            <a:ext cx="7456727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O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último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 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grupo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de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comandos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SQL que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veremos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é o DQL que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significa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linguagem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de consulta de dados. Esses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comandos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são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utilizados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para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obter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os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dados salvos no banco de dados.</a:t>
            </a: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10538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DQL</a:t>
            </a:r>
            <a:endParaRPr lang="pt-BR" b="1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Obtendo os dados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800011" y="2077055"/>
            <a:ext cx="7456727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O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comando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utilizado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para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obter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os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dados salvos no banco de dados é o </a:t>
            </a:r>
            <a:r>
              <a:rPr lang="en-US" b="1">
                <a:solidFill>
                  <a:schemeClr val="bg2">
                    <a:lumMod val="75000"/>
                  </a:schemeClr>
                </a:solidFill>
                <a:cs typeface="Calibri"/>
              </a:rPr>
              <a:t>SELECT:</a:t>
            </a:r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b="1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Quando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utilizamos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o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operador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b="1">
                <a:solidFill>
                  <a:schemeClr val="bg2">
                    <a:lumMod val="75000"/>
                  </a:schemeClr>
                </a:solidFill>
                <a:cs typeface="Calibri"/>
              </a:rPr>
              <a:t>*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todas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as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colunas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da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tabela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serão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retornadas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. Podemos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especificar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que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colunas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queremos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na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consulta da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seguinte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forma:</a:t>
            </a: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Podemos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especificar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a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quantidade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 de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registros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que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queremos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utilizando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o </a:t>
            </a:r>
            <a:r>
              <a:rPr lang="en-US" b="1">
                <a:solidFill>
                  <a:schemeClr val="bg2">
                    <a:lumMod val="75000"/>
                  </a:schemeClr>
                </a:solidFill>
                <a:cs typeface="Calibri"/>
              </a:rPr>
              <a:t>LIMIT:</a:t>
            </a:r>
          </a:p>
          <a:p>
            <a:pPr algn="just"/>
            <a:endParaRPr lang="en-US" b="1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6DFB0EF3-8866-4F6E-8737-4327D25BC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831" y="2835780"/>
            <a:ext cx="2661656" cy="331516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6404D08-E729-4104-93AB-5110F714D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229" y="3920398"/>
            <a:ext cx="3904784" cy="364644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AFB2970-62C5-42DD-9B21-E7767D9765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229" y="4936569"/>
            <a:ext cx="3802565" cy="33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2935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DQL</a:t>
            </a:r>
            <a:endParaRPr lang="pt-BR" b="1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Juntando tabelas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800011" y="2077055"/>
            <a:ext cx="7456727" cy="53553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Quando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precisamos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obter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registros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de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duas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tabelas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precisamos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utilizar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o </a:t>
            </a:r>
            <a:r>
              <a:rPr lang="en-US" b="1">
                <a:solidFill>
                  <a:schemeClr val="bg2">
                    <a:lumMod val="75000"/>
                  </a:schemeClr>
                </a:solidFill>
                <a:cs typeface="Calibri"/>
              </a:rPr>
              <a:t>INNER JOIN.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 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Considere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as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seguintes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tabelas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com o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relacionamento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1:N.</a:t>
            </a:r>
          </a:p>
          <a:p>
            <a:pPr algn="just"/>
            <a:endParaRPr lang="en-US" b="1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b="1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b="1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57ED321-DCD1-4EAC-9FBF-A9A805C68C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850495"/>
              </p:ext>
            </p:extLst>
          </p:nvPr>
        </p:nvGraphicFramePr>
        <p:xfrm>
          <a:off x="907989" y="3780902"/>
          <a:ext cx="341376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880">
                  <a:extLst>
                    <a:ext uri="{9D8B030D-6E8A-4147-A177-3AD203B41FA5}">
                      <a16:colId xmlns:a16="http://schemas.microsoft.com/office/drawing/2014/main" val="2984415328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1752905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u="sng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nome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593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Apple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352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Samsung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372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Xiaomi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5013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DF13C06-1DD4-4058-B5AD-DBD8C1A9ED16}"/>
              </a:ext>
            </a:extLst>
          </p:cNvPr>
          <p:cNvSpPr txBox="1"/>
          <p:nvPr/>
        </p:nvSpPr>
        <p:spPr>
          <a:xfrm>
            <a:off x="1833718" y="3305334"/>
            <a:ext cx="13776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Marca</a:t>
            </a:r>
          </a:p>
        </p:txBody>
      </p:sp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75C7EB11-53D3-4772-8383-E1C1F813A6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417939"/>
              </p:ext>
            </p:extLst>
          </p:nvPr>
        </p:nvGraphicFramePr>
        <p:xfrm>
          <a:off x="4883201" y="3770786"/>
          <a:ext cx="341375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6902">
                  <a:extLst>
                    <a:ext uri="{9D8B030D-6E8A-4147-A177-3AD203B41FA5}">
                      <a16:colId xmlns:a16="http://schemas.microsoft.com/office/drawing/2014/main" val="2984415328"/>
                    </a:ext>
                  </a:extLst>
                </a:gridCol>
                <a:gridCol w="1668937">
                  <a:extLst>
                    <a:ext uri="{9D8B030D-6E8A-4147-A177-3AD203B41FA5}">
                      <a16:colId xmlns:a16="http://schemas.microsoft.com/office/drawing/2014/main" val="1752905565"/>
                    </a:ext>
                  </a:extLst>
                </a:gridCol>
                <a:gridCol w="1137920">
                  <a:extLst>
                    <a:ext uri="{9D8B030D-6E8A-4147-A177-3AD203B41FA5}">
                      <a16:colId xmlns:a16="http://schemas.microsoft.com/office/drawing/2014/main" val="4210037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u="sng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err="1"/>
                        <a:t>id_marca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593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Galaxy A32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352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Galaxy A12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372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Iphone</a:t>
                      </a:r>
                      <a:r>
                        <a:rPr lang="en-US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5013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F5B17A7-06A6-4D14-89D2-743D7D7F2BF6}"/>
              </a:ext>
            </a:extLst>
          </p:cNvPr>
          <p:cNvSpPr txBox="1"/>
          <p:nvPr/>
        </p:nvSpPr>
        <p:spPr>
          <a:xfrm>
            <a:off x="5859505" y="3305333"/>
            <a:ext cx="13776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Produto</a:t>
            </a:r>
          </a:p>
        </p:txBody>
      </p:sp>
    </p:spTree>
    <p:extLst>
      <p:ext uri="{BB962C8B-B14F-4D97-AF65-F5344CB8AC3E}">
        <p14:creationId xmlns:p14="http://schemas.microsoft.com/office/powerpoint/2010/main" val="37556593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DQL</a:t>
            </a:r>
            <a:endParaRPr lang="pt-BR" b="1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Juntando tabelas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800011" y="2077055"/>
            <a:ext cx="7456727" cy="70173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Para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obter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a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seguinte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tabela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:</a:t>
            </a:r>
          </a:p>
          <a:p>
            <a:pPr algn="just"/>
            <a:endParaRPr lang="en-US" b="1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Utilizamos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o </a:t>
            </a:r>
            <a:r>
              <a:rPr lang="en-US" b="1">
                <a:solidFill>
                  <a:schemeClr val="bg2">
                    <a:lumMod val="75000"/>
                  </a:schemeClr>
                </a:solidFill>
                <a:cs typeface="Calibri"/>
              </a:rPr>
              <a:t>INNER JOIN:</a:t>
            </a:r>
          </a:p>
          <a:p>
            <a:pPr algn="just"/>
            <a:endParaRPr lang="en-US" b="1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b="1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b="1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57ED321-DCD1-4EAC-9FBF-A9A805C68C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685759"/>
              </p:ext>
            </p:extLst>
          </p:nvPr>
        </p:nvGraphicFramePr>
        <p:xfrm>
          <a:off x="2720062" y="2591438"/>
          <a:ext cx="341376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880">
                  <a:extLst>
                    <a:ext uri="{9D8B030D-6E8A-4147-A177-3AD203B41FA5}">
                      <a16:colId xmlns:a16="http://schemas.microsoft.com/office/drawing/2014/main" val="2984415328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1752905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u="none" err="1"/>
                        <a:t>nome_produto</a:t>
                      </a:r>
                      <a:endParaRPr lang="en-US" u="sng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nome_marca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593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Galaxy A32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Samsung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352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Galaxy A12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Samsung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372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Iphone</a:t>
                      </a:r>
                      <a:r>
                        <a:rPr lang="en-US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Apple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50139"/>
                  </a:ext>
                </a:extLst>
              </a:tr>
            </a:tbl>
          </a:graphicData>
        </a:graphic>
      </p:graphicFrame>
      <p:pic>
        <p:nvPicPr>
          <p:cNvPr id="2" name="Picture 3">
            <a:extLst>
              <a:ext uri="{FF2B5EF4-FFF2-40B4-BE49-F238E27FC236}">
                <a16:creationId xmlns:a16="http://schemas.microsoft.com/office/drawing/2014/main" id="{A7D17E9D-0A78-4615-905C-F6B49DC4E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644" y="4777088"/>
            <a:ext cx="6646127" cy="80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2560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DQL</a:t>
            </a:r>
            <a:endParaRPr lang="pt-BR" b="1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Apelidos de colunas e tabelas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800011" y="2077055"/>
            <a:ext cx="7456727" cy="67403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Podemos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especificar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apelidos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para as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colunas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utilizando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a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palavra-chave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b="1">
                <a:solidFill>
                  <a:schemeClr val="bg2">
                    <a:lumMod val="75000"/>
                  </a:schemeClr>
                </a:solidFill>
                <a:cs typeface="Calibri"/>
              </a:rPr>
              <a:t>AS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 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como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mostrado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no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exemplo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anterior. Podemos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fazer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o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mesmo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para as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tabelas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:</a:t>
            </a:r>
          </a:p>
          <a:p>
            <a:pPr algn="just"/>
            <a:endParaRPr lang="en-US" b="1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Pode-se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omitir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 a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palavra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b="1">
                <a:solidFill>
                  <a:schemeClr val="bg2">
                    <a:lumMod val="75000"/>
                  </a:schemeClr>
                </a:solidFill>
                <a:cs typeface="Calibri"/>
              </a:rPr>
              <a:t>AS:</a:t>
            </a:r>
          </a:p>
          <a:p>
            <a:pPr algn="just"/>
            <a:endParaRPr lang="en-US" b="1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b="1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b="1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  <p:pic>
        <p:nvPicPr>
          <p:cNvPr id="5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7905A96F-BF97-4716-ADFE-3847FB99B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522" y="3138547"/>
            <a:ext cx="4657492" cy="729591"/>
          </a:xfrm>
          <a:prstGeom prst="rect">
            <a:avLst/>
          </a:prstGeom>
        </p:spPr>
      </p:pic>
      <p:pic>
        <p:nvPicPr>
          <p:cNvPr id="9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1850C54F-A6A9-468E-9FAE-4A442962F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766" y="4537034"/>
            <a:ext cx="5001321" cy="94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864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DQL</a:t>
            </a:r>
            <a:endParaRPr lang="pt-BR" b="1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Cláusula WHERE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800011" y="2077055"/>
            <a:ext cx="7456727" cy="70173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Podemos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utilizar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a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cláusula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 WHERE para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definir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filtros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com base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em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uma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expressão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booleana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:</a:t>
            </a:r>
          </a:p>
          <a:p>
            <a:pPr algn="just"/>
            <a:endParaRPr lang="en-US" b="1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b="1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Pode-se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utilizar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alguns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operadores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em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conjunto com a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cláusula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WHERE:</a:t>
            </a:r>
          </a:p>
          <a:p>
            <a:pPr marL="285750" indent="-285750" algn="just">
              <a:buFont typeface="Arial"/>
              <a:buChar char="•"/>
            </a:pPr>
            <a:r>
              <a:rPr lang="en-US" b="1">
                <a:solidFill>
                  <a:schemeClr val="bg2">
                    <a:lumMod val="75000"/>
                  </a:schemeClr>
                </a:solidFill>
                <a:cs typeface="Calibri"/>
              </a:rPr>
              <a:t>BETWEEN: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checa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se o valor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está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 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em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um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determinado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intervalo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.</a:t>
            </a:r>
            <a:endParaRPr lang="en-US" b="1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b="1">
                <a:solidFill>
                  <a:schemeClr val="bg2">
                    <a:lumMod val="75000"/>
                  </a:schemeClr>
                </a:solidFill>
                <a:cs typeface="Calibri"/>
              </a:rPr>
              <a:t>IN: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checa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se o valor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está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presente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em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uma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lista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de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valores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.</a:t>
            </a:r>
          </a:p>
          <a:p>
            <a:pPr marL="285750" indent="-285750" algn="just">
              <a:buFont typeface="Arial"/>
              <a:buChar char="•"/>
            </a:pPr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b="1">
                <a:solidFill>
                  <a:schemeClr val="bg2">
                    <a:lumMod val="75000"/>
                  </a:schemeClr>
                </a:solidFill>
                <a:cs typeface="Calibri"/>
              </a:rPr>
              <a:t>ILIKE: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 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checa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 se o valor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atende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um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padrão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de string. </a:t>
            </a: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b="1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b="1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0BFDA85C-D92A-4E8A-B768-D2B178E1F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595" y="3894149"/>
            <a:ext cx="4118517" cy="333505"/>
          </a:xfrm>
          <a:prstGeom prst="rect">
            <a:avLst/>
          </a:prstGeom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CD944775-7426-494B-BD91-2DD1B0570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595" y="4685577"/>
            <a:ext cx="3393689" cy="376873"/>
          </a:xfrm>
          <a:prstGeom prst="rect">
            <a:avLst/>
          </a:prstGeom>
        </p:spPr>
      </p:pic>
      <p:pic>
        <p:nvPicPr>
          <p:cNvPr id="10" name="Picture 11">
            <a:extLst>
              <a:ext uri="{FF2B5EF4-FFF2-40B4-BE49-F238E27FC236}">
                <a16:creationId xmlns:a16="http://schemas.microsoft.com/office/drawing/2014/main" id="{944E988F-730C-45FB-946F-E6DDAEDC3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351" y="2763275"/>
            <a:ext cx="2743200" cy="29067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55DB8ED2-E8A8-4489-BC1A-BC110FF29E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6717" y="5582694"/>
            <a:ext cx="6358053" cy="84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3961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DQL</a:t>
            </a:r>
            <a:endParaRPr lang="pt-BR" b="1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Funções agregadoras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800011" y="2077055"/>
            <a:ext cx="7456727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Existem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algumas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funções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agregadoras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que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podemos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utilizar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 para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obter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valores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 com base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nas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informações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da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tabela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:</a:t>
            </a: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r>
              <a:rPr lang="en-US" b="1">
                <a:solidFill>
                  <a:schemeClr val="bg2">
                    <a:lumMod val="75000"/>
                  </a:schemeClr>
                </a:solidFill>
                <a:cs typeface="Calibri"/>
              </a:rPr>
              <a:t>count: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Obter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 a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quantidade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de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registros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em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uma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tabela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.</a:t>
            </a:r>
          </a:p>
          <a:p>
            <a:pPr algn="just"/>
            <a:endParaRPr lang="en-US" b="1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b="1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r>
              <a:rPr lang="en-US" b="1">
                <a:solidFill>
                  <a:schemeClr val="bg2">
                    <a:lumMod val="75000"/>
                  </a:schemeClr>
                </a:solidFill>
                <a:cs typeface="Calibri"/>
              </a:rPr>
              <a:t>max/min: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Obter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o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maior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/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menor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valor de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determinada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coluna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.</a:t>
            </a: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r>
              <a:rPr lang="en-US" b="1">
                <a:solidFill>
                  <a:schemeClr val="bg2">
                    <a:lumMod val="75000"/>
                  </a:schemeClr>
                </a:solidFill>
                <a:cs typeface="Calibri"/>
              </a:rPr>
              <a:t>avg: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Obter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 a 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média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aritmética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de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determinada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coluna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.</a:t>
            </a: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r>
              <a:rPr lang="en-US" b="1">
                <a:solidFill>
                  <a:schemeClr val="bg2">
                    <a:lumMod val="75000"/>
                  </a:schemeClr>
                </a:solidFill>
                <a:cs typeface="Calibri"/>
              </a:rPr>
              <a:t>sum: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Obter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a soma dos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valores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de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determinada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coluna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.</a:t>
            </a: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b="1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b="1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F48CF61B-2150-4658-82E9-932C7CAD3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303058"/>
            <a:ext cx="5670394" cy="298351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D77F1F02-2B28-4E84-8E9A-138932B12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229" y="4113553"/>
            <a:ext cx="4731835" cy="387213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6F2BDFA1-759A-4B29-9FC7-3946BE7DC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229" y="4970065"/>
            <a:ext cx="5642517" cy="34687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60840809-9AAF-40D0-AD0D-09AFAE3ADE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229" y="5807076"/>
            <a:ext cx="4350833" cy="35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243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DQL</a:t>
            </a:r>
            <a:endParaRPr lang="pt-BR" b="1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GROUP BY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800011" y="2077055"/>
            <a:ext cx="7456727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As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funções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agregadoras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se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aplicam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a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todos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os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registros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da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tabela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.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Porém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existem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situações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em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que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queremos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 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agrupar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essas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funções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.</a:t>
            </a: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Considere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a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seguinte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tabela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de </a:t>
            </a:r>
            <a:r>
              <a:rPr lang="en-US" b="1" err="1">
                <a:solidFill>
                  <a:schemeClr val="bg2">
                    <a:lumMod val="75000"/>
                  </a:schemeClr>
                </a:solidFill>
                <a:cs typeface="Calibri"/>
              </a:rPr>
              <a:t>vendas</a:t>
            </a:r>
            <a:r>
              <a:rPr lang="en-US" b="1">
                <a:solidFill>
                  <a:schemeClr val="bg2">
                    <a:lumMod val="75000"/>
                  </a:schemeClr>
                </a:solidFill>
                <a:cs typeface="Calibri"/>
              </a:rPr>
              <a:t>:</a:t>
            </a: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b="1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b="1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5511B18A-96A5-4666-A91B-EEDC8380E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070800"/>
              </p:ext>
            </p:extLst>
          </p:nvPr>
        </p:nvGraphicFramePr>
        <p:xfrm>
          <a:off x="919975" y="3252439"/>
          <a:ext cx="7267386" cy="3125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837">
                  <a:extLst>
                    <a:ext uri="{9D8B030D-6E8A-4147-A177-3AD203B41FA5}">
                      <a16:colId xmlns:a16="http://schemas.microsoft.com/office/drawing/2014/main" val="3780791110"/>
                    </a:ext>
                  </a:extLst>
                </a:gridCol>
                <a:gridCol w="1966680">
                  <a:extLst>
                    <a:ext uri="{9D8B030D-6E8A-4147-A177-3AD203B41FA5}">
                      <a16:colId xmlns:a16="http://schemas.microsoft.com/office/drawing/2014/main" val="2128699317"/>
                    </a:ext>
                  </a:extLst>
                </a:gridCol>
                <a:gridCol w="1327509">
                  <a:extLst>
                    <a:ext uri="{9D8B030D-6E8A-4147-A177-3AD203B41FA5}">
                      <a16:colId xmlns:a16="http://schemas.microsoft.com/office/drawing/2014/main" val="537429219"/>
                    </a:ext>
                  </a:extLst>
                </a:gridCol>
                <a:gridCol w="1701175">
                  <a:extLst>
                    <a:ext uri="{9D8B030D-6E8A-4147-A177-3AD203B41FA5}">
                      <a16:colId xmlns:a16="http://schemas.microsoft.com/office/drawing/2014/main" val="1871237266"/>
                    </a:ext>
                  </a:extLst>
                </a:gridCol>
                <a:gridCol w="1577185">
                  <a:extLst>
                    <a:ext uri="{9D8B030D-6E8A-4147-A177-3AD203B41FA5}">
                      <a16:colId xmlns:a16="http://schemas.microsoft.com/office/drawing/2014/main" val="4249144225"/>
                    </a:ext>
                  </a:extLst>
                </a:gridCol>
              </a:tblGrid>
              <a:tr h="564788">
                <a:tc>
                  <a:txBody>
                    <a:bodyPr/>
                    <a:lstStyle/>
                    <a:p>
                      <a:pPr algn="ctr"/>
                      <a:r>
                        <a:rPr lang="en-US" u="sng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nome_vendedor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quantidade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produto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cidade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652651"/>
                  </a:ext>
                </a:extLst>
              </a:tr>
              <a:tr h="32273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Jorge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São Paulo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328810"/>
                  </a:ext>
                </a:extLst>
              </a:tr>
              <a:tr h="32273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Teclado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Rio de Janeiro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9816395"/>
                  </a:ext>
                </a:extLst>
              </a:tr>
              <a:tr h="32273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Blumenau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582808"/>
                  </a:ext>
                </a:extLst>
              </a:tr>
              <a:tr h="32273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Felipe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Webcam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Blumenau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676499"/>
                  </a:ext>
                </a:extLst>
              </a:tr>
              <a:tr h="32273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João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Teclado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Recife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2916"/>
                  </a:ext>
                </a:extLst>
              </a:tr>
              <a:tr h="32273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Pedro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Monitor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São Paulo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598960"/>
                  </a:ext>
                </a:extLst>
              </a:tr>
              <a:tr h="32273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João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Monitor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Rio de Janeiro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04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15738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DQL</a:t>
            </a:r>
            <a:endParaRPr lang="pt-BR" b="1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GROUP BY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800011" y="2077055"/>
            <a:ext cx="7456727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Para saber a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quantidade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de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vendas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por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cidade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:</a:t>
            </a: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b="1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Para saber a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quantidade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de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vendas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por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produto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:</a:t>
            </a: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Para saber a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quantidade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de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vendas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por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vendedor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:</a:t>
            </a: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b="1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b="1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36F2002E-AA53-4E22-8435-299B1D7CE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29" y="2501885"/>
            <a:ext cx="5670394" cy="302354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3F78EA1-E82B-4837-BDDF-D8037BC13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229" y="3357034"/>
            <a:ext cx="5874834" cy="283322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F48B1A77-68B6-4E7B-856D-21F65E05A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230" y="4165826"/>
            <a:ext cx="7454590" cy="34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49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Modelagem</a:t>
            </a:r>
            <a:endParaRPr lang="pt-BR" b="1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+mj-lt"/>
                <a:cs typeface="Calibri Light"/>
              </a:rPr>
              <a:t>Tipos de modelagem</a:t>
            </a:r>
            <a:endParaRPr lang="pt-BR" sz="2000" spc="300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2D27570-BA3C-E244-8A39-73DCFE01C98D}"/>
              </a:ext>
            </a:extLst>
          </p:cNvPr>
          <p:cNvSpPr txBox="1">
            <a:spLocks/>
          </p:cNvSpPr>
          <p:nvPr/>
        </p:nvSpPr>
        <p:spPr>
          <a:xfrm>
            <a:off x="796637" y="2119745"/>
            <a:ext cx="7557654" cy="381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Antes de criarmos um banco de dados precisamos fazer a sua modelagem, ou seja, mapear a forma como os dados serão salvos. Existem três etapas nesse processo:</a:t>
            </a:r>
          </a:p>
          <a:p>
            <a:pPr marL="0" indent="0">
              <a:buNone/>
            </a:pPr>
            <a:endParaRPr lang="pt-BR" sz="240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Modelagem Conceitual</a:t>
            </a:r>
          </a:p>
          <a:p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Modelagem Lógica</a:t>
            </a:r>
          </a:p>
          <a:p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Modelagem Física</a:t>
            </a:r>
          </a:p>
        </p:txBody>
      </p:sp>
    </p:spTree>
    <p:extLst>
      <p:ext uri="{BB962C8B-B14F-4D97-AF65-F5344CB8AC3E}">
        <p14:creationId xmlns:p14="http://schemas.microsoft.com/office/powerpoint/2010/main" val="14365046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DQL</a:t>
            </a:r>
            <a:endParaRPr lang="pt-BR" b="1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000" spc="300">
              <a:solidFill>
                <a:schemeClr val="bg2">
                  <a:lumMod val="75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918D71-7E27-4F13-8DC4-36FB11C4D194}"/>
              </a:ext>
            </a:extLst>
          </p:cNvPr>
          <p:cNvSpPr txBox="1">
            <a:spLocks/>
          </p:cNvSpPr>
          <p:nvPr/>
        </p:nvSpPr>
        <p:spPr>
          <a:xfrm>
            <a:off x="797311" y="1164454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Calibri Light"/>
                <a:cs typeface="Calibri Light"/>
              </a:rPr>
              <a:t>ORDER BY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C0C7D5-9041-41B6-81DA-E16C88701636}"/>
              </a:ext>
            </a:extLst>
          </p:cNvPr>
          <p:cNvSpPr txBox="1"/>
          <p:nvPr/>
        </p:nvSpPr>
        <p:spPr>
          <a:xfrm>
            <a:off x="800011" y="2077055"/>
            <a:ext cx="7456727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A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cláusula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b="1">
                <a:solidFill>
                  <a:schemeClr val="bg2">
                    <a:lumMod val="75000"/>
                  </a:schemeClr>
                </a:solidFill>
                <a:cs typeface="Calibri"/>
              </a:rPr>
              <a:t>ORDER BY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é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utilizada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para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ordenar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os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resultados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. Essa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cláusula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aceita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duas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opções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b="1">
                <a:solidFill>
                  <a:schemeClr val="bg2">
                    <a:lumMod val="75000"/>
                  </a:schemeClr>
                </a:solidFill>
                <a:cs typeface="Calibri"/>
              </a:rPr>
              <a:t>ASC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(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crescente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)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ou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b="1">
                <a:solidFill>
                  <a:schemeClr val="bg2">
                    <a:lumMod val="75000"/>
                  </a:schemeClr>
                </a:solidFill>
                <a:cs typeface="Calibri"/>
              </a:rPr>
              <a:t>DESC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(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decrescente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).</a:t>
            </a: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Quantidade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de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vendas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por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cidade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 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ordenada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pela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quantidade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de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vendas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(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crescente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): </a:t>
            </a: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Quantidade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de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vendas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por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produto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 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ordenada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pela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quantidade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de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vendas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 (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  <a:cs typeface="Calibri"/>
              </a:rPr>
              <a:t>decrescente</a:t>
            </a:r>
            <a:r>
              <a:rPr lang="en-US">
                <a:solidFill>
                  <a:schemeClr val="bg2">
                    <a:lumMod val="75000"/>
                  </a:schemeClr>
                </a:solidFill>
                <a:cs typeface="Calibri"/>
              </a:rPr>
              <a:t>):</a:t>
            </a:r>
            <a:endParaRPr lang="en-US" b="1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 b="1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2BD39255-2197-4A4C-A74B-BBB7F1406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29" y="3651017"/>
            <a:ext cx="4295077" cy="903405"/>
          </a:xfrm>
          <a:prstGeom prst="rect">
            <a:avLst/>
          </a:prstGeom>
        </p:spPr>
      </p:pic>
      <p:pic>
        <p:nvPicPr>
          <p:cNvPr id="10" name="Picture 11" descr="Text&#10;&#10;Description automatically generated">
            <a:extLst>
              <a:ext uri="{FF2B5EF4-FFF2-40B4-BE49-F238E27FC236}">
                <a16:creationId xmlns:a16="http://schemas.microsoft.com/office/drawing/2014/main" id="{5D5684AC-BF0F-4315-AD97-0352B7004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522" y="5362454"/>
            <a:ext cx="4462346" cy="93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8412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 2">
            <a:extLst>
              <a:ext uri="{FF2B5EF4-FFF2-40B4-BE49-F238E27FC236}">
                <a16:creationId xmlns:a16="http://schemas.microsoft.com/office/drawing/2014/main" id="{98FABF29-7F22-FF4C-A68A-E66B42737331}"/>
              </a:ext>
            </a:extLst>
          </p:cNvPr>
          <p:cNvSpPr txBox="1">
            <a:spLocks/>
          </p:cNvSpPr>
          <p:nvPr/>
        </p:nvSpPr>
        <p:spPr>
          <a:xfrm>
            <a:off x="1143000" y="4571857"/>
            <a:ext cx="6858000" cy="817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000" b="1" spc="300">
                <a:solidFill>
                  <a:srgbClr val="ED8B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sc.senac.br</a:t>
            </a:r>
          </a:p>
        </p:txBody>
      </p:sp>
    </p:spTree>
    <p:extLst>
      <p:ext uri="{BB962C8B-B14F-4D97-AF65-F5344CB8AC3E}">
        <p14:creationId xmlns:p14="http://schemas.microsoft.com/office/powerpoint/2010/main" val="2692719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Modelagem Conceitual</a:t>
            </a:r>
            <a:endParaRPr lang="pt-BR" b="1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+mj-lt"/>
              </a:rPr>
              <a:t>MER – Modelo Entidade Relacionamento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2D27570-BA3C-E244-8A39-73DCFE01C98D}"/>
              </a:ext>
            </a:extLst>
          </p:cNvPr>
          <p:cNvSpPr txBox="1">
            <a:spLocks/>
          </p:cNvSpPr>
          <p:nvPr/>
        </p:nvSpPr>
        <p:spPr>
          <a:xfrm>
            <a:off x="796637" y="3234867"/>
            <a:ext cx="7557654" cy="15797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Modelo conceitual utilizado para descrever os objetos (</a:t>
            </a:r>
            <a:r>
              <a:rPr lang="pt-BR" sz="2400" b="1">
                <a:solidFill>
                  <a:schemeClr val="bg2">
                    <a:lumMod val="75000"/>
                  </a:schemeClr>
                </a:solidFill>
                <a:cs typeface="Calibri"/>
              </a:rPr>
              <a:t>entidades</a:t>
            </a:r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) envolvidos em um domínio de negócios, com suas características (</a:t>
            </a:r>
            <a:r>
              <a:rPr lang="pt-BR" sz="2400" b="1">
                <a:solidFill>
                  <a:schemeClr val="bg2">
                    <a:lumMod val="75000"/>
                  </a:schemeClr>
                </a:solidFill>
                <a:cs typeface="Calibri"/>
              </a:rPr>
              <a:t>atributos</a:t>
            </a:r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) e como elas se relacionam entre si (</a:t>
            </a:r>
            <a:r>
              <a:rPr lang="pt-BR" sz="2400" b="1">
                <a:solidFill>
                  <a:schemeClr val="bg2">
                    <a:lumMod val="75000"/>
                  </a:schemeClr>
                </a:solidFill>
                <a:cs typeface="Calibri"/>
              </a:rPr>
              <a:t>relacionamentos</a:t>
            </a:r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).</a:t>
            </a:r>
            <a:endParaRPr lang="en-US" sz="240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pt-BR" sz="2400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7269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MER</a:t>
            </a:r>
            <a:endParaRPr lang="pt-BR" b="1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+mj-lt"/>
              </a:rPr>
              <a:t>Entidades</a:t>
            </a:r>
            <a:endParaRPr lang="en-US"/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2D27570-BA3C-E244-8A39-73DCFE01C98D}"/>
              </a:ext>
            </a:extLst>
          </p:cNvPr>
          <p:cNvSpPr txBox="1">
            <a:spLocks/>
          </p:cNvSpPr>
          <p:nvPr/>
        </p:nvSpPr>
        <p:spPr>
          <a:xfrm>
            <a:off x="796637" y="2119745"/>
            <a:ext cx="7557654" cy="41817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Uma entidade é uma </a:t>
            </a:r>
            <a:r>
              <a:rPr lang="pt-BR" sz="2400" b="1">
                <a:solidFill>
                  <a:schemeClr val="bg2">
                    <a:lumMod val="75000"/>
                  </a:schemeClr>
                </a:solidFill>
                <a:cs typeface="Calibri"/>
              </a:rPr>
              <a:t>Coisa</a:t>
            </a:r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 ou </a:t>
            </a:r>
            <a:r>
              <a:rPr lang="pt-BR" sz="2400" b="1">
                <a:solidFill>
                  <a:schemeClr val="bg2">
                    <a:lumMod val="75000"/>
                  </a:schemeClr>
                </a:solidFill>
                <a:cs typeface="Calibri"/>
              </a:rPr>
              <a:t>Objeto</a:t>
            </a:r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 do mundo real.</a:t>
            </a:r>
          </a:p>
          <a:p>
            <a:pPr marL="0" indent="0" algn="just">
              <a:buNone/>
            </a:pPr>
            <a:endParaRPr lang="pt-BR" sz="240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Essas entidades podem ser:</a:t>
            </a:r>
          </a:p>
          <a:p>
            <a:pPr marL="0" indent="0" algn="just">
              <a:buNone/>
            </a:pPr>
            <a:endParaRPr lang="pt-BR" sz="2400" b="1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r>
              <a:rPr lang="pt-BR" sz="2400" b="1">
                <a:solidFill>
                  <a:schemeClr val="bg2">
                    <a:lumMod val="75000"/>
                  </a:schemeClr>
                </a:solidFill>
                <a:cs typeface="Calibri"/>
              </a:rPr>
              <a:t>Físicas: </a:t>
            </a:r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existem no mundo real e são tangíveis.</a:t>
            </a:r>
          </a:p>
          <a:p>
            <a:pPr marL="0" indent="0" algn="just">
              <a:buNone/>
            </a:pPr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Ex.: Cliente, Produto, etc.</a:t>
            </a:r>
          </a:p>
          <a:p>
            <a:pPr marL="0" indent="0" algn="just">
              <a:buNone/>
            </a:pPr>
            <a:r>
              <a:rPr lang="pt-BR" sz="2400" b="1">
                <a:solidFill>
                  <a:schemeClr val="bg2">
                    <a:lumMod val="75000"/>
                  </a:schemeClr>
                </a:solidFill>
                <a:cs typeface="Calibri"/>
              </a:rPr>
              <a:t>Lógicas:</a:t>
            </a:r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 não tangíveis.</a:t>
            </a:r>
          </a:p>
          <a:p>
            <a:pPr marL="0" indent="0" algn="just">
              <a:buNone/>
            </a:pPr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Ex.: Venda, Disciplina, etc.</a:t>
            </a:r>
          </a:p>
        </p:txBody>
      </p:sp>
    </p:spTree>
    <p:extLst>
      <p:ext uri="{BB962C8B-B14F-4D97-AF65-F5344CB8AC3E}">
        <p14:creationId xmlns:p14="http://schemas.microsoft.com/office/powerpoint/2010/main" val="1659270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2">
                    <a:lumMod val="75000"/>
                  </a:schemeClr>
                </a:solidFill>
                <a:latin typeface="+mn-lt"/>
                <a:cs typeface="Calibri"/>
              </a:rPr>
              <a:t>MER</a:t>
            </a:r>
            <a:endParaRPr lang="pt-BR" b="1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>
                <a:solidFill>
                  <a:schemeClr val="bg2">
                    <a:lumMod val="75000"/>
                  </a:schemeClr>
                </a:solidFill>
                <a:latin typeface="+mj-lt"/>
              </a:rPr>
              <a:t>Atributos</a:t>
            </a:r>
            <a:endParaRPr lang="en-US"/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2D27570-BA3C-E244-8A39-73DCFE01C98D}"/>
              </a:ext>
            </a:extLst>
          </p:cNvPr>
          <p:cNvSpPr txBox="1">
            <a:spLocks/>
          </p:cNvSpPr>
          <p:nvPr/>
        </p:nvSpPr>
        <p:spPr>
          <a:xfrm>
            <a:off x="796637" y="2119745"/>
            <a:ext cx="7557654" cy="41817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As entidades são compostas por </a:t>
            </a:r>
            <a:r>
              <a:rPr lang="pt-BR" sz="2400" b="1">
                <a:solidFill>
                  <a:schemeClr val="bg2">
                    <a:lumMod val="75000"/>
                  </a:schemeClr>
                </a:solidFill>
                <a:cs typeface="Calibri"/>
              </a:rPr>
              <a:t>atributos.</a:t>
            </a:r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 Os atributos são as características que descrevem a entidade.</a:t>
            </a:r>
            <a:endParaRPr lang="pt-BR" sz="2400" b="1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Toda entidade precisa ter um </a:t>
            </a:r>
            <a:r>
              <a:rPr lang="pt-BR" sz="2400" b="1">
                <a:solidFill>
                  <a:schemeClr val="bg2">
                    <a:lumMod val="75000"/>
                  </a:schemeClr>
                </a:solidFill>
                <a:cs typeface="Calibri"/>
              </a:rPr>
              <a:t>atributo identificador</a:t>
            </a:r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 (id).</a:t>
            </a:r>
          </a:p>
          <a:p>
            <a:pPr marL="0" indent="0" algn="just">
              <a:buNone/>
            </a:pPr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Por exemplo, em uma entidade </a:t>
            </a:r>
            <a:r>
              <a:rPr lang="pt-BR" sz="2400" b="1">
                <a:solidFill>
                  <a:schemeClr val="bg2">
                    <a:lumMod val="75000"/>
                  </a:schemeClr>
                </a:solidFill>
                <a:cs typeface="Calibri"/>
              </a:rPr>
              <a:t>usuário </a:t>
            </a:r>
            <a:r>
              <a:rPr lang="pt-BR" sz="2400">
                <a:solidFill>
                  <a:schemeClr val="bg2">
                    <a:lumMod val="75000"/>
                  </a:schemeClr>
                </a:solidFill>
                <a:cs typeface="Calibri"/>
              </a:rPr>
              <a:t>podemos ter os atributos nome, idade e e-mail:</a:t>
            </a:r>
          </a:p>
          <a:p>
            <a:pPr marL="0" indent="0" algn="just">
              <a:buNone/>
            </a:pPr>
            <a:endParaRPr lang="pt-BR" sz="2400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0" indent="0" algn="just">
              <a:buNone/>
            </a:pPr>
            <a:endParaRPr lang="pt-BR" sz="2400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C0F314-B268-4304-92E2-DAC4F54482B1}"/>
              </a:ext>
            </a:extLst>
          </p:cNvPr>
          <p:cNvGrpSpPr/>
          <p:nvPr/>
        </p:nvGrpSpPr>
        <p:grpSpPr>
          <a:xfrm>
            <a:off x="3726383" y="4211904"/>
            <a:ext cx="1700229" cy="2013913"/>
            <a:chOff x="3726383" y="4313054"/>
            <a:chExt cx="1700229" cy="2013913"/>
          </a:xfrm>
        </p:grpSpPr>
        <p:pic>
          <p:nvPicPr>
            <p:cNvPr id="3" name="Picture 3" descr="Diagram&#10;&#10;Description automatically generated">
              <a:extLst>
                <a:ext uri="{FF2B5EF4-FFF2-40B4-BE49-F238E27FC236}">
                  <a16:creationId xmlns:a16="http://schemas.microsoft.com/office/drawing/2014/main" id="{6F0B5EEB-741A-428C-BFF3-BB498AC3E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25" t="14833" r="35860" b="-478"/>
            <a:stretch/>
          </p:blipFill>
          <p:spPr>
            <a:xfrm>
              <a:off x="3726383" y="4324172"/>
              <a:ext cx="1700229" cy="200279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ECCB33C-3FE9-442E-9249-D09696CD96E0}"/>
                </a:ext>
              </a:extLst>
            </p:cNvPr>
            <p:cNvSpPr txBox="1"/>
            <p:nvPr/>
          </p:nvSpPr>
          <p:spPr>
            <a:xfrm>
              <a:off x="4363631" y="4313054"/>
              <a:ext cx="224554" cy="31789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400"/>
                <a:t>_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53333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Apresentação no Ecrã (4:3)</PresentationFormat>
  <Slides>61</Slides>
  <Notes>2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61</vt:i4>
      </vt:variant>
    </vt:vector>
  </HeadingPairs>
  <TitlesOfParts>
    <vt:vector size="62" baseType="lpstr">
      <vt:lpstr>Tema do Office</vt:lpstr>
      <vt:lpstr>Banco de Dados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Nicolas Martins Maciel</dc:creator>
  <cp:revision>4</cp:revision>
  <dcterms:created xsi:type="dcterms:W3CDTF">2020-08-21T15:35:10Z</dcterms:created>
  <dcterms:modified xsi:type="dcterms:W3CDTF">2021-08-13T11:08:12Z</dcterms:modified>
</cp:coreProperties>
</file>